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0" r:id="rId1"/>
  </p:sldMasterIdLst>
  <p:notesMasterIdLst>
    <p:notesMasterId r:id="rId77"/>
  </p:notesMasterIdLst>
  <p:handoutMasterIdLst>
    <p:handoutMasterId r:id="rId78"/>
  </p:handoutMasterIdLst>
  <p:sldIdLst>
    <p:sldId id="259" r:id="rId2"/>
    <p:sldId id="353" r:id="rId3"/>
    <p:sldId id="354" r:id="rId4"/>
    <p:sldId id="355" r:id="rId5"/>
    <p:sldId id="356" r:id="rId6"/>
    <p:sldId id="295" r:id="rId7"/>
    <p:sldId id="265" r:id="rId8"/>
    <p:sldId id="749" r:id="rId9"/>
    <p:sldId id="261" r:id="rId10"/>
    <p:sldId id="347" r:id="rId11"/>
    <p:sldId id="267" r:id="rId12"/>
    <p:sldId id="296" r:id="rId13"/>
    <p:sldId id="298" r:id="rId14"/>
    <p:sldId id="299" r:id="rId15"/>
    <p:sldId id="748" r:id="rId16"/>
    <p:sldId id="787" r:id="rId17"/>
    <p:sldId id="790" r:id="rId18"/>
    <p:sldId id="266" r:id="rId19"/>
    <p:sldId id="768" r:id="rId20"/>
    <p:sldId id="771" r:id="rId21"/>
    <p:sldId id="772" r:id="rId22"/>
    <p:sldId id="773" r:id="rId23"/>
    <p:sldId id="774" r:id="rId24"/>
    <p:sldId id="788" r:id="rId25"/>
    <p:sldId id="785" r:id="rId26"/>
    <p:sldId id="786" r:id="rId27"/>
    <p:sldId id="763" r:id="rId28"/>
    <p:sldId id="752" r:id="rId29"/>
    <p:sldId id="753" r:id="rId30"/>
    <p:sldId id="754" r:id="rId31"/>
    <p:sldId id="764" r:id="rId32"/>
    <p:sldId id="755" r:id="rId33"/>
    <p:sldId id="765" r:id="rId34"/>
    <p:sldId id="756" r:id="rId35"/>
    <p:sldId id="766" r:id="rId36"/>
    <p:sldId id="757" r:id="rId37"/>
    <p:sldId id="767" r:id="rId38"/>
    <p:sldId id="789" r:id="rId39"/>
    <p:sldId id="758" r:id="rId40"/>
    <p:sldId id="759" r:id="rId41"/>
    <p:sldId id="760" r:id="rId42"/>
    <p:sldId id="761" r:id="rId43"/>
    <p:sldId id="762" r:id="rId44"/>
    <p:sldId id="357" r:id="rId45"/>
    <p:sldId id="720" r:id="rId46"/>
    <p:sldId id="315" r:id="rId47"/>
    <p:sldId id="349" r:id="rId48"/>
    <p:sldId id="316" r:id="rId49"/>
    <p:sldId id="317" r:id="rId50"/>
    <p:sldId id="732" r:id="rId51"/>
    <p:sldId id="775" r:id="rId52"/>
    <p:sldId id="728" r:id="rId53"/>
    <p:sldId id="730" r:id="rId54"/>
    <p:sldId id="731" r:id="rId55"/>
    <p:sldId id="324" r:id="rId56"/>
    <p:sldId id="325" r:id="rId57"/>
    <p:sldId id="326" r:id="rId58"/>
    <p:sldId id="328" r:id="rId59"/>
    <p:sldId id="329" r:id="rId60"/>
    <p:sldId id="351" r:id="rId61"/>
    <p:sldId id="735" r:id="rId62"/>
    <p:sldId id="352" r:id="rId63"/>
    <p:sldId id="741" r:id="rId64"/>
    <p:sldId id="739" r:id="rId65"/>
    <p:sldId id="743" r:id="rId66"/>
    <p:sldId id="776" r:id="rId67"/>
    <p:sldId id="330" r:id="rId68"/>
    <p:sldId id="744" r:id="rId69"/>
    <p:sldId id="734" r:id="rId70"/>
    <p:sldId id="777" r:id="rId71"/>
    <p:sldId id="779" r:id="rId72"/>
    <p:sldId id="781" r:id="rId73"/>
    <p:sldId id="782" r:id="rId74"/>
    <p:sldId id="783" r:id="rId75"/>
    <p:sldId id="784" r:id="rId76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mic Sans MS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CC00"/>
    <a:srgbClr val="0000CC"/>
    <a:srgbClr val="FF0000"/>
    <a:srgbClr val="000066"/>
    <a:srgbClr val="FF990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15" autoAdjust="0"/>
    <p:restoredTop sz="96805" autoAdjust="0"/>
  </p:normalViewPr>
  <p:slideViewPr>
    <p:cSldViewPr snapToGrid="0">
      <p:cViewPr varScale="1">
        <p:scale>
          <a:sx n="121" d="100"/>
          <a:sy n="121" d="100"/>
        </p:scale>
        <p:origin x="176" y="2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968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 New Roman" pitchFamily="-10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6963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 New Roman" pitchFamily="-10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6964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 New Roman" pitchFamily="-10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6965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 New Roman" pitchFamily="-108" charset="0"/>
              </a:defRPr>
            </a:lvl1pPr>
          </a:lstStyle>
          <a:p>
            <a:pPr>
              <a:defRPr/>
            </a:pPr>
            <a:fld id="{BF019C87-767D-4612-A1B9-E99CFFB560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797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 New Roman" pitchFamily="-10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 New Roman" pitchFamily="-10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0" hangingPunct="0">
              <a:defRPr sz="1300">
                <a:latin typeface="Times New Roman" pitchFamily="-10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 New Roman" pitchFamily="-108" charset="0"/>
              </a:defRPr>
            </a:lvl1pPr>
          </a:lstStyle>
          <a:p>
            <a:pPr>
              <a:defRPr/>
            </a:pPr>
            <a:fld id="{ED2D5FEF-A100-4857-8722-D4E63F57E0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1670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2" charset="0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F3275B-A1E5-46E1-BAF2-CB4D862CFB57}" type="slidenum">
              <a:rPr lang="en-US" smtClean="0">
                <a:latin typeface="Times New Roman" pitchFamily="18" charset="0"/>
              </a:rPr>
              <a:pPr/>
              <a:t>1</a:t>
            </a:fld>
            <a:endParaRPr lang="en-US">
              <a:latin typeface="Times New Roman" pitchFamily="18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745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www.cs.washington.edu</a:t>
            </a:r>
            <a:r>
              <a:rPr lang="en-US" dirty="0"/>
              <a:t>/research/</a:t>
            </a:r>
            <a:r>
              <a:rPr lang="en-US" dirty="0" err="1"/>
              <a:t>rse</a:t>
            </a:r>
            <a:r>
              <a:rPr lang="en-US" dirty="0"/>
              <a:t>-lab/projects/mcl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2D5FEF-A100-4857-8722-D4E63F57E0C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69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2D5FEF-A100-4857-8722-D4E63F57E0C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40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2D5FEF-A100-4857-8722-D4E63F57E0C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42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2D5FEF-A100-4857-8722-D4E63F57E0C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16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D2D5FEF-A100-4857-8722-D4E63F57E0C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96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2D5FEF-A100-4857-8722-D4E63F57E0C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63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2D5FEF-A100-4857-8722-D4E63F57E0C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2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2D5FEF-A100-4857-8722-D4E63F57E0C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85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www.cs.washington.edu</a:t>
            </a:r>
            <a:r>
              <a:rPr lang="en-US" dirty="0"/>
              <a:t>/research/</a:t>
            </a:r>
            <a:r>
              <a:rPr lang="en-US" dirty="0" err="1"/>
              <a:t>rse</a:t>
            </a:r>
            <a:r>
              <a:rPr lang="en-US" dirty="0"/>
              <a:t>-lab/projects/mcl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2D5FEF-A100-4857-8722-D4E63F57E0C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2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1122363"/>
            <a:ext cx="10668000" cy="2387600"/>
          </a:xfrm>
        </p:spPr>
        <p:txBody>
          <a:bodyPr anchor="b">
            <a:normAutofit/>
          </a:bodyPr>
          <a:lstStyle>
            <a:lvl1pPr algn="ctr">
              <a:defRPr sz="4800" b="1" i="0">
                <a:latin typeface="Candara" panose="020E050203030302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2800" y="3602038"/>
            <a:ext cx="10668000" cy="2341562"/>
          </a:xfrm>
        </p:spPr>
        <p:txBody>
          <a:bodyPr/>
          <a:lstStyle>
            <a:lvl1pPr marL="0" indent="0" algn="ctr">
              <a:buNone/>
              <a:defRPr sz="2400" b="0" i="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01606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987552"/>
          </a:xfrm>
        </p:spPr>
        <p:txBody>
          <a:bodyPr/>
          <a:lstStyle>
            <a:lvl1pPr>
              <a:defRPr b="1" i="0">
                <a:latin typeface="Candara" panose="020E0502030303020204" pitchFamily="34" charset="0"/>
                <a:cs typeface="Calibri" panose="020F0502020204030204" pitchFamily="34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 vert="horz" lIns="54864" tIns="91440" rtlCol="0">
            <a:norm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62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Candara" panose="020E0502030303020204" pitchFamily="34" charset="0"/>
                <a:cs typeface="Calibri" panose="020F0502020204030204" pitchFamily="34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1295400"/>
            <a:ext cx="5384800" cy="5504688"/>
          </a:xfrm>
        </p:spPr>
        <p:txBody>
          <a:bodyPr lIns="91440"/>
          <a:lstStyle>
            <a:lvl1pPr marL="233363" indent="-222250" eaLnBrk="1" latinLnBrk="0" hangingPunct="1">
              <a:tabLst/>
              <a:defRPr sz="2800"/>
            </a:lvl1pPr>
            <a:lvl2pPr marL="458788" indent="-225425" eaLnBrk="1" latinLnBrk="0" hangingPunct="1">
              <a:tabLst/>
              <a:defRPr sz="2400"/>
            </a:lvl2pPr>
            <a:lvl3pPr marL="628650" indent="-169863" eaLnBrk="1" latinLnBrk="0" hangingPunct="1">
              <a:tabLst/>
              <a:defRPr sz="2000"/>
            </a:lvl3pPr>
            <a:lvl4pPr marL="1087438" indent="-292100" eaLnBrk="1" latinLnBrk="0" hangingPunct="1">
              <a:tabLst/>
              <a:defRPr sz="1800"/>
            </a:lvl4pPr>
            <a:lvl5pPr marL="1492250" indent="-203200" eaLnBrk="1" latinLnBrk="0" hangingPunct="1">
              <a:tabLst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1295400"/>
            <a:ext cx="5384800" cy="5504688"/>
          </a:xfrm>
        </p:spPr>
        <p:txBody>
          <a:bodyPr vert="horz" lIns="91440" tIns="91440" rtlCol="0">
            <a:normAutofit/>
          </a:bodyPr>
          <a:lstStyle>
            <a:lvl1pPr>
              <a:defRPr lang="en-US" sz="2800" dirty="0"/>
            </a:lvl1pPr>
            <a:lvl2pPr>
              <a:defRPr lang="en-US" sz="2400" dirty="0"/>
            </a:lvl2pPr>
            <a:lvl3pPr>
              <a:defRPr lang="en-US" sz="2000" dirty="0"/>
            </a:lvl3pPr>
          </a:lstStyle>
          <a:p>
            <a:pPr marL="233363" lvl="0" indent="-222250"/>
            <a:r>
              <a:rPr lang="en-US" dirty="0"/>
              <a:t>Click to edit Master text styles</a:t>
            </a:r>
          </a:p>
          <a:p>
            <a:pPr marL="458788" lvl="1" indent="-225425"/>
            <a:r>
              <a:rPr lang="en-US" dirty="0"/>
              <a:t>Second level</a:t>
            </a:r>
          </a:p>
          <a:p>
            <a:pPr marL="628650" lvl="2" indent="-169863"/>
            <a:r>
              <a:rPr lang="en-US" dirty="0"/>
              <a:t>Third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691F2A-7CE9-4380-9B83-8F8761DC27C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16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Candara" panose="020E0502030303020204" pitchFamily="34" charset="0"/>
                <a:cs typeface="Calibri" panose="020F0502020204030204" pitchFamily="34" charset="0"/>
              </a:defRPr>
            </a:lvl1pPr>
            <a:extLst/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95401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" y="2023338"/>
            <a:ext cx="5386917" cy="4377462"/>
          </a:xfrm>
        </p:spPr>
        <p:txBody>
          <a:bodyPr vert="horz" lIns="91440" tIns="91440" rtlCol="0">
            <a:normAutofit/>
          </a:bodyPr>
          <a:lstStyle>
            <a:lvl1pPr>
              <a:defRPr lang="en-US" sz="2800" dirty="0"/>
            </a:lvl1pPr>
            <a:lvl2pPr>
              <a:defRPr lang="en-US" sz="2400" dirty="0"/>
            </a:lvl2pPr>
            <a:lvl3pPr>
              <a:defRPr lang="en-US" sz="2000" dirty="0"/>
            </a:lvl3pPr>
          </a:lstStyle>
          <a:p>
            <a:pPr marL="233363" lvl="0" indent="-222250"/>
            <a:r>
              <a:rPr lang="en-US" dirty="0"/>
              <a:t>Click to edit Master text styles</a:t>
            </a:r>
          </a:p>
          <a:p>
            <a:pPr marL="458788" lvl="1" indent="-225425"/>
            <a:r>
              <a:rPr lang="en-US" dirty="0"/>
              <a:t>Second level</a:t>
            </a:r>
          </a:p>
          <a:p>
            <a:pPr marL="628650" lvl="2" indent="-169863"/>
            <a:r>
              <a:rPr lang="en-US" dirty="0"/>
              <a:t>Third level</a:t>
            </a:r>
            <a:endParaRPr kumimoji="0"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295401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3368" y="2023338"/>
            <a:ext cx="5389033" cy="4377462"/>
          </a:xfrm>
        </p:spPr>
        <p:txBody>
          <a:bodyPr vert="horz" lIns="91440" tIns="91440" rtlCol="0">
            <a:normAutofit/>
          </a:bodyPr>
          <a:lstStyle>
            <a:lvl1pPr>
              <a:defRPr lang="en-US" sz="2800" dirty="0"/>
            </a:lvl1pPr>
            <a:lvl2pPr>
              <a:defRPr lang="en-US" sz="2400" dirty="0"/>
            </a:lvl2pPr>
            <a:lvl3pPr>
              <a:defRPr lang="en-US" sz="2000" dirty="0"/>
            </a:lvl3pPr>
          </a:lstStyle>
          <a:p>
            <a:pPr marL="233363" lvl="0" indent="-222250"/>
            <a:r>
              <a:rPr lang="en-US" dirty="0"/>
              <a:t>Click to edit Master text styles</a:t>
            </a:r>
          </a:p>
          <a:p>
            <a:pPr marL="458788" lvl="1" indent="-225425"/>
            <a:r>
              <a:rPr lang="en-US" dirty="0"/>
              <a:t>Second level</a:t>
            </a:r>
          </a:p>
          <a:p>
            <a:pPr marL="628650" lvl="2" indent="-169863"/>
            <a:r>
              <a:rPr lang="en-US" dirty="0"/>
              <a:t>Third level</a:t>
            </a:r>
            <a:endParaRPr kumimoji="0"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29AFAA-5049-4726-B621-D5424D25025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636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Candara" panose="020E0502030303020204" pitchFamily="34" charset="0"/>
                <a:cs typeface="Calibri" panose="020F0502020204030204" pitchFamily="34" charset="0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EAD52-71AB-4B9A-8984-E0E28FAD1E9A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3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84A48-F170-472E-A000-A1CC1E22CF64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731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19201"/>
            <a:ext cx="10972800" cy="5334001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9195" y="6583680"/>
            <a:ext cx="978485" cy="274320"/>
          </a:xfrm>
          <a:prstGeom prst="rect">
            <a:avLst/>
          </a:prstGeom>
        </p:spPr>
        <p:txBody>
          <a:bodyPr vert="horz" bIns="0" rtlCol="0" anchor="ctr" anchorCtr="0"/>
          <a:lstStyle>
            <a:lvl1pPr algn="r" eaLnBrk="1" latinLnBrk="0" hangingPunct="1">
              <a:defRPr kumimoji="0" sz="900">
                <a:solidFill>
                  <a:schemeClr val="tx1">
                    <a:tint val="95000"/>
                  </a:schemeClr>
                </a:solidFill>
                <a:latin typeface="Candara" panose="020E0502030303020204" pitchFamily="34" charset="0"/>
                <a:cs typeface="Calibri" pitchFamily="34" charset="0"/>
              </a:defRPr>
            </a:lvl1pPr>
            <a:extLst/>
          </a:lstStyle>
          <a:p>
            <a:pPr>
              <a:defRPr/>
            </a:pPr>
            <a:fld id="{59691F2A-7CE9-4380-9B83-8F8761DC27C0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012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b="1" i="0" kern="1200">
          <a:solidFill>
            <a:schemeClr val="tx1"/>
          </a:solidFill>
          <a:effectLst/>
          <a:latin typeface="Candara" panose="020E0502030303020204" pitchFamily="34" charset="0"/>
          <a:ea typeface="+mj-ea"/>
          <a:cs typeface="Calibri" panose="020F0502020204030204" pitchFamily="34" charset="0"/>
        </a:defRPr>
      </a:lvl1pPr>
      <a:extLst/>
    </p:titleStyle>
    <p:bodyStyle>
      <a:lvl1pPr marL="350838" indent="-339725" algn="l" rtl="0" eaLnBrk="1" latinLnBrk="0" hangingPunct="1">
        <a:spcBef>
          <a:spcPts val="60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kumimoji="0" sz="3200" b="0" i="0" kern="1200">
          <a:solidFill>
            <a:schemeClr val="tx1"/>
          </a:solidFill>
          <a:latin typeface="Candara" panose="020E0502030303020204" pitchFamily="34" charset="0"/>
          <a:ea typeface="+mn-ea"/>
          <a:cs typeface="Calibri" pitchFamily="34" charset="0"/>
        </a:defRPr>
      </a:lvl1pPr>
      <a:lvl2pPr marL="628650" indent="-277813" algn="l" rtl="0" eaLnBrk="1" latinLnBrk="0" hangingPunct="1">
        <a:spcBef>
          <a:spcPts val="60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tabLst/>
        <a:defRPr kumimoji="0" sz="2800" b="0" i="0" kern="1200">
          <a:solidFill>
            <a:schemeClr val="tx1"/>
          </a:solidFill>
          <a:latin typeface="Candara" panose="020E0502030303020204" pitchFamily="34" charset="0"/>
          <a:ea typeface="+mn-ea"/>
          <a:cs typeface="Calibri" pitchFamily="34" charset="0"/>
        </a:defRPr>
      </a:lvl2pPr>
      <a:lvl3pPr marL="863600" indent="-234950" algn="l" rtl="0" eaLnBrk="1" latinLnBrk="0" hangingPunct="1">
        <a:spcBef>
          <a:spcPts val="600"/>
        </a:spcBef>
        <a:spcAft>
          <a:spcPts val="600"/>
        </a:spcAft>
        <a:buClr>
          <a:schemeClr val="tx1"/>
        </a:buClr>
        <a:buSzPct val="80000"/>
        <a:buFont typeface="Arial" panose="020B0604020202020204" pitchFamily="34" charset="0"/>
        <a:buChar char="•"/>
        <a:tabLst/>
        <a:defRPr kumimoji="0" sz="2400" b="0" i="0" kern="1200">
          <a:solidFill>
            <a:schemeClr val="tx1"/>
          </a:solidFill>
          <a:latin typeface="Candara" panose="020E0502030303020204" pitchFamily="34" charset="0"/>
          <a:ea typeface="+mn-ea"/>
          <a:cs typeface="Calibri" pitchFamily="34" charset="0"/>
        </a:defRPr>
      </a:lvl3pPr>
      <a:lvl4pPr marL="1087438" indent="-223838" algn="l" rtl="0" eaLnBrk="1" latinLnBrk="0" hangingPunct="1">
        <a:spcBef>
          <a:spcPts val="600"/>
        </a:spcBef>
        <a:spcAft>
          <a:spcPts val="600"/>
        </a:spcAft>
        <a:buClr>
          <a:schemeClr val="tx1"/>
        </a:buClr>
        <a:buSzPct val="80000"/>
        <a:buFont typeface="Arial" panose="020B0604020202020204" pitchFamily="34" charset="0"/>
        <a:buChar char="•"/>
        <a:tabLst/>
        <a:defRPr kumimoji="0" sz="2000" b="0" i="0" kern="1200">
          <a:solidFill>
            <a:schemeClr val="tx1"/>
          </a:solidFill>
          <a:latin typeface="Candara" panose="020E0502030303020204" pitchFamily="34" charset="0"/>
          <a:ea typeface="+mn-ea"/>
          <a:cs typeface="Calibri" pitchFamily="34" charset="0"/>
        </a:defRPr>
      </a:lvl4pPr>
      <a:lvl5pPr marL="1604963" indent="-223838" algn="l" rtl="0" eaLnBrk="1" latinLnBrk="0" hangingPunct="1">
        <a:spcBef>
          <a:spcPts val="600"/>
        </a:spcBef>
        <a:spcAft>
          <a:spcPts val="600"/>
        </a:spcAft>
        <a:buClr>
          <a:schemeClr val="tx1"/>
        </a:buClr>
        <a:buSzPct val="80000"/>
        <a:buFont typeface="Wingdings" pitchFamily="2" charset="2"/>
        <a:buChar char="§"/>
        <a:tabLst/>
        <a:defRPr kumimoji="0" lang="en-US" sz="2000" kern="1200" smtClean="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12" Type="http://schemas.openxmlformats.org/officeDocument/2006/relationships/image" Target="../media/image11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10.png"/><Relationship Id="rId5" Type="http://schemas.openxmlformats.org/officeDocument/2006/relationships/image" Target="../media/image53.png"/><Relationship Id="rId10" Type="http://schemas.openxmlformats.org/officeDocument/2006/relationships/image" Target="../media/image59.png"/><Relationship Id="rId9" Type="http://schemas.openxmlformats.org/officeDocument/2006/relationships/image" Target="../media/image5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7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9" Type="http://schemas.openxmlformats.org/officeDocument/2006/relationships/image" Target="../media/image11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4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ea typeface="ＭＳ Ｐゴシック" pitchFamily="34" charset="-128"/>
              </a:rPr>
              <a:t>Bayesian Networks </a:t>
            </a:r>
            <a:br>
              <a:rPr lang="en-US" sz="5400" dirty="0">
                <a:ea typeface="ＭＳ Ｐゴシック" pitchFamily="34" charset="-128"/>
              </a:rPr>
            </a:br>
            <a:r>
              <a:rPr lang="en-US" sz="5400" dirty="0">
                <a:ea typeface="ＭＳ Ｐゴシック" pitchFamily="34" charset="-128"/>
              </a:rPr>
              <a:t>over Time</a:t>
            </a:r>
            <a:br>
              <a:rPr lang="en-US" sz="5400" dirty="0"/>
            </a:br>
            <a:r>
              <a:rPr lang="en-US" sz="5400" dirty="0"/>
              <a:t>(</a:t>
            </a:r>
            <a:r>
              <a:rPr lang="en-US" sz="5400"/>
              <a:t>Chapter 14)</a:t>
            </a:r>
            <a:endParaRPr lang="en-US" sz="5400" dirty="0">
              <a:ea typeface="ＭＳ Ｐゴシック" pitchFamily="34" charset="-128"/>
            </a:endParaRPr>
          </a:p>
        </p:txBody>
      </p:sp>
      <p:sp>
        <p:nvSpPr>
          <p:cNvPr id="19458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sz="2800" dirty="0">
                <a:ea typeface="ＭＳ Ｐゴシック" pitchFamily="34" charset="-128"/>
              </a:rPr>
              <a:t>Dr. Shengquan Wang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A02E2AE-5843-D749-8192-38561BEEB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4772819"/>
            <a:ext cx="71628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Most slides are adopted from 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Artificial Intelligence: A Modern Approach, 3rd ed. by Stuart Russell (UC Berkeley) and Peter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Norvig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 (Google).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Peter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Norvig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 and Sebastian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Thrun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 for Intro to Artificial Intelligence at Udacity. 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Sebastian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Thrun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Calibri" panose="020F0502020204030204" pitchFamily="34" charset="0"/>
              </a:rPr>
              <a:t> for AI for Robotics at Udacity.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AAED3-CF3C-BB4F-AD2B-CFC7E7F5B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11626-1C6B-F249-A625-E4B81F0F2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Discrete state variable S takes n possible values denoted by integers 1,…,n.</a:t>
            </a:r>
          </a:p>
          <a:p>
            <a:r>
              <a:rPr lang="en-US" dirty="0"/>
              <a:t>Transition matrix: </a:t>
            </a:r>
            <a:r>
              <a:rPr lang="en-US" dirty="0" err="1">
                <a:solidFill>
                  <a:srgbClr val="7030A0"/>
                </a:solidFill>
              </a:rPr>
              <a:t>T</a:t>
            </a:r>
            <a:r>
              <a:rPr lang="en-US" baseline="-25000" dirty="0" err="1">
                <a:solidFill>
                  <a:srgbClr val="7030A0"/>
                </a:solidFill>
              </a:rPr>
              <a:t>ij</a:t>
            </a:r>
            <a:r>
              <a:rPr lang="en-US" baseline="-25000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7030A0"/>
                </a:solidFill>
              </a:rPr>
              <a:t>= P(S=</a:t>
            </a:r>
            <a:r>
              <a:rPr lang="en-US" dirty="0" err="1">
                <a:solidFill>
                  <a:srgbClr val="7030A0"/>
                </a:solidFill>
              </a:rPr>
              <a:t>j|S</a:t>
            </a:r>
            <a:r>
              <a:rPr lang="en-US" dirty="0">
                <a:solidFill>
                  <a:srgbClr val="7030A0"/>
                </a:solidFill>
              </a:rPr>
              <a:t>=</a:t>
            </a:r>
            <a:r>
              <a:rPr lang="en-US" dirty="0" err="1">
                <a:solidFill>
                  <a:srgbClr val="7030A0"/>
                </a:solidFill>
              </a:rPr>
              <a:t>i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  <a:p>
            <a:pPr lvl="1"/>
            <a:r>
              <a:rPr lang="en-US" i="1" dirty="0">
                <a:solidFill>
                  <a:srgbClr val="FF0000"/>
                </a:solidFill>
              </a:rPr>
              <a:t>T</a:t>
            </a:r>
            <a:r>
              <a:rPr lang="en-US" dirty="0">
                <a:solidFill>
                  <a:srgbClr val="FF0000"/>
                </a:solidFill>
              </a:rPr>
              <a:t> =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F74459-7F1D-3D4F-9DE5-BEB00F42A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77436-EC8C-4AA7-8F7E-35D67B363DD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298516F-DBEE-ED44-A905-B0A9FC158A70}"/>
              </a:ext>
            </a:extLst>
          </p:cNvPr>
          <p:cNvSpPr/>
          <p:nvPr/>
        </p:nvSpPr>
        <p:spPr>
          <a:xfrm>
            <a:off x="4114801" y="4224014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latin typeface="Candara" panose="020E0502030303020204" pitchFamily="34" charset="0"/>
              </a:rPr>
              <a:t>r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0A5C460-4D18-9C4B-9EAE-BF5157A61D86}"/>
              </a:ext>
            </a:extLst>
          </p:cNvPr>
          <p:cNvSpPr/>
          <p:nvPr/>
        </p:nvSpPr>
        <p:spPr>
          <a:xfrm>
            <a:off x="5715001" y="4224014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latin typeface="Candara" panose="020E0502030303020204" pitchFamily="34" charset="0"/>
              </a:rPr>
              <a:t>s</a:t>
            </a:r>
          </a:p>
        </p:txBody>
      </p:sp>
      <p:cxnSp>
        <p:nvCxnSpPr>
          <p:cNvPr id="28" name="Curved Connector 27">
            <a:extLst>
              <a:ext uri="{FF2B5EF4-FFF2-40B4-BE49-F238E27FC236}">
                <a16:creationId xmlns:a16="http://schemas.microsoft.com/office/drawing/2014/main" id="{3BC32F56-3661-F644-B0FA-1A01F4DB446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30748" y="3392785"/>
            <a:ext cx="12700" cy="1600200"/>
          </a:xfrm>
          <a:prstGeom prst="curvedConnector3">
            <a:avLst>
              <a:gd name="adj1" fmla="val 2895654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EFF5E1A8-D1F1-1745-82C2-960554859A9B}"/>
              </a:ext>
            </a:extLst>
          </p:cNvPr>
          <p:cNvCxnSpPr>
            <a:cxnSpLocks/>
            <a:stCxn id="27" idx="4"/>
            <a:endCxn id="26" idx="4"/>
          </p:cNvCxnSpPr>
          <p:nvPr/>
        </p:nvCxnSpPr>
        <p:spPr>
          <a:xfrm rot="5400000">
            <a:off x="5130748" y="3868922"/>
            <a:ext cx="12700" cy="1600200"/>
          </a:xfrm>
          <a:prstGeom prst="curvedConnector3">
            <a:avLst>
              <a:gd name="adj1" fmla="val 2463157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A24292AE-8770-624E-923B-14B3BC7DB3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63816" y="4446518"/>
            <a:ext cx="314668" cy="12700"/>
          </a:xfrm>
          <a:prstGeom prst="curvedConnector5">
            <a:avLst>
              <a:gd name="adj1" fmla="val -72648"/>
              <a:gd name="adj2" fmla="val -4902205"/>
              <a:gd name="adj3" fmla="val 172648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5D718CF-A82E-8849-BE82-4C480068384D}"/>
              </a:ext>
            </a:extLst>
          </p:cNvPr>
          <p:cNvSpPr/>
          <p:nvPr/>
        </p:nvSpPr>
        <p:spPr>
          <a:xfrm>
            <a:off x="2937116" y="4186536"/>
            <a:ext cx="667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0.6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A5D7EA6-4933-4647-AE73-1C8060E9DE3D}"/>
              </a:ext>
            </a:extLst>
          </p:cNvPr>
          <p:cNvSpPr/>
          <p:nvPr/>
        </p:nvSpPr>
        <p:spPr>
          <a:xfrm>
            <a:off x="4816337" y="3805536"/>
            <a:ext cx="660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0.4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6E9AE67-2D90-FD4F-A301-A0BA17BA1F78}"/>
              </a:ext>
            </a:extLst>
          </p:cNvPr>
          <p:cNvSpPr/>
          <p:nvPr/>
        </p:nvSpPr>
        <p:spPr>
          <a:xfrm>
            <a:off x="4844878" y="4567536"/>
            <a:ext cx="641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0.2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9AC0EEA-719F-0E47-8616-534082AAEA65}"/>
              </a:ext>
            </a:extLst>
          </p:cNvPr>
          <p:cNvSpPr/>
          <p:nvPr/>
        </p:nvSpPr>
        <p:spPr>
          <a:xfrm>
            <a:off x="6784942" y="4146929"/>
            <a:ext cx="667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0.8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E212B86-559D-3C4C-BBDB-A7604E792D58}"/>
              </a:ext>
            </a:extLst>
          </p:cNvPr>
          <p:cNvSpPr/>
          <p:nvPr/>
        </p:nvSpPr>
        <p:spPr>
          <a:xfrm>
            <a:off x="7690085" y="4001869"/>
            <a:ext cx="2483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1 (s): sunny </a:t>
            </a:r>
          </a:p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2 (r): rainy</a:t>
            </a:r>
          </a:p>
        </p:txBody>
      </p:sp>
      <p:cxnSp>
        <p:nvCxnSpPr>
          <p:cNvPr id="36" name="Curved Connector 35">
            <a:extLst>
              <a:ext uri="{FF2B5EF4-FFF2-40B4-BE49-F238E27FC236}">
                <a16:creationId xmlns:a16="http://schemas.microsoft.com/office/drawing/2014/main" id="{31AB99B0-2A4D-8C4D-844A-7F82DDCD3A93}"/>
              </a:ext>
            </a:extLst>
          </p:cNvPr>
          <p:cNvCxnSpPr>
            <a:cxnSpLocks/>
            <a:stCxn id="27" idx="7"/>
            <a:endCxn id="27" idx="5"/>
          </p:cNvCxnSpPr>
          <p:nvPr/>
        </p:nvCxnSpPr>
        <p:spPr>
          <a:xfrm rot="16200000" flipH="1">
            <a:off x="5926141" y="4446518"/>
            <a:ext cx="314668" cy="12700"/>
          </a:xfrm>
          <a:prstGeom prst="curvedConnector5">
            <a:avLst>
              <a:gd name="adj1" fmla="val -72648"/>
              <a:gd name="adj2" fmla="val 4701378"/>
              <a:gd name="adj3" fmla="val 172648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4417BB-0684-5140-AC95-CC30807E9AED}"/>
                  </a:ext>
                </a:extLst>
              </p:cNvPr>
              <p:cNvSpPr txBox="1"/>
              <p:nvPr/>
            </p:nvSpPr>
            <p:spPr>
              <a:xfrm>
                <a:off x="3830568" y="5409272"/>
                <a:ext cx="2670142" cy="782227"/>
              </a:xfrm>
              <a:prstGeom prst="rect">
                <a:avLst/>
              </a:prstGeom>
            </p:spPr>
            <p:txBody>
              <a:bodyPr vert="horz" wrap="none" lIns="0" tIns="0" rIns="0" bIns="0" rtlCol="0" anchor="t">
                <a:noAutofit/>
                <a:scene3d>
                  <a:camera prst="orthographicFront"/>
                  <a:lightRig rig="threePt" dir="t">
                    <a:rot lat="0" lon="0" rev="4800000"/>
                  </a:lightRig>
                </a:scene3d>
                <a:sp3d prstMaterial="matte">
                  <a:bevelT w="50800" h="10160"/>
                </a:sp3d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8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.8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en-US" sz="2800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7030A0"/>
                  </a:solidFill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4417BB-0684-5140-AC95-CC30807E9A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568" y="5409272"/>
                <a:ext cx="2670142" cy="7822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976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947E-E312-3B4F-9667-503F02EF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E6AC9-8274-CA4A-82A9-DB64144B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34286"/>
            <a:ext cx="10972800" cy="3918916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Day 0: </a:t>
            </a:r>
          </a:p>
          <a:p>
            <a:pPr lvl="1"/>
            <a:r>
              <a:rPr lang="en-US" sz="2400" dirty="0"/>
              <a:t>P(r</a:t>
            </a:r>
            <a:r>
              <a:rPr lang="en-US" sz="2400" baseline="-25000" dirty="0"/>
              <a:t>0</a:t>
            </a:r>
            <a:r>
              <a:rPr lang="en-US" sz="2400" dirty="0"/>
              <a:t>) = 1</a:t>
            </a:r>
          </a:p>
          <a:p>
            <a:r>
              <a:rPr lang="en-US" sz="2800" dirty="0"/>
              <a:t>Day 1: </a:t>
            </a:r>
          </a:p>
          <a:p>
            <a:pPr lvl="1"/>
            <a:r>
              <a:rPr lang="en-US" sz="2400" dirty="0"/>
              <a:t>P(r</a:t>
            </a:r>
            <a:r>
              <a:rPr lang="en-US" sz="2400" baseline="-25000" dirty="0"/>
              <a:t>1</a:t>
            </a:r>
            <a:r>
              <a:rPr lang="en-US" sz="2400" dirty="0"/>
              <a:t>) = P(r</a:t>
            </a:r>
            <a:r>
              <a:rPr lang="en-US" sz="2400" baseline="-25000" dirty="0"/>
              <a:t>1</a:t>
            </a:r>
            <a:r>
              <a:rPr lang="en-US" sz="2400" dirty="0"/>
              <a:t>|r</a:t>
            </a:r>
            <a:r>
              <a:rPr lang="en-US" sz="2400" baseline="-25000" dirty="0"/>
              <a:t>0</a:t>
            </a:r>
            <a:r>
              <a:rPr lang="en-US" sz="2400" dirty="0"/>
              <a:t>) P(r</a:t>
            </a:r>
            <a:r>
              <a:rPr lang="en-US" sz="2400" baseline="-25000" dirty="0"/>
              <a:t>0</a:t>
            </a:r>
            <a:r>
              <a:rPr lang="en-US" sz="2400" dirty="0"/>
              <a:t>) + P(r</a:t>
            </a:r>
            <a:r>
              <a:rPr lang="en-US" sz="2400" baseline="-25000" dirty="0"/>
              <a:t>1</a:t>
            </a:r>
            <a:r>
              <a:rPr lang="en-US" sz="2400" dirty="0"/>
              <a:t>|s</a:t>
            </a:r>
            <a:r>
              <a:rPr lang="en-US" sz="2400" baseline="-25000" dirty="0"/>
              <a:t>0</a:t>
            </a:r>
            <a:r>
              <a:rPr lang="en-US" sz="2400" dirty="0"/>
              <a:t>) P(s</a:t>
            </a:r>
            <a:r>
              <a:rPr lang="en-US" sz="2400" baseline="-25000" dirty="0"/>
              <a:t>0</a:t>
            </a:r>
            <a:r>
              <a:rPr lang="en-US" sz="2400" dirty="0"/>
              <a:t>) = 0.6*1 + 0.2*(1-1) = 0.6</a:t>
            </a:r>
          </a:p>
          <a:p>
            <a:r>
              <a:rPr lang="en-US" sz="2800" dirty="0"/>
              <a:t>Day 2: </a:t>
            </a:r>
          </a:p>
          <a:p>
            <a:pPr lvl="1"/>
            <a:r>
              <a:rPr lang="en-US" sz="2400" dirty="0"/>
              <a:t>P(r</a:t>
            </a:r>
            <a:r>
              <a:rPr lang="en-US" sz="2400" baseline="-25000" dirty="0"/>
              <a:t>2</a:t>
            </a:r>
            <a:r>
              <a:rPr lang="en-US" sz="2400" dirty="0"/>
              <a:t>) = P(r</a:t>
            </a:r>
            <a:r>
              <a:rPr lang="en-US" sz="2400" baseline="-25000" dirty="0"/>
              <a:t>2</a:t>
            </a:r>
            <a:r>
              <a:rPr lang="en-US" sz="2400" dirty="0"/>
              <a:t>|r</a:t>
            </a:r>
            <a:r>
              <a:rPr lang="en-US" sz="2400" baseline="-25000" dirty="0"/>
              <a:t>1</a:t>
            </a:r>
            <a:r>
              <a:rPr lang="en-US" sz="2400" dirty="0"/>
              <a:t>) P(r</a:t>
            </a:r>
            <a:r>
              <a:rPr lang="en-US" sz="2400" baseline="-25000" dirty="0"/>
              <a:t>1</a:t>
            </a:r>
            <a:r>
              <a:rPr lang="en-US" sz="2400" dirty="0"/>
              <a:t>) + P(r</a:t>
            </a:r>
            <a:r>
              <a:rPr lang="en-US" sz="2400" baseline="-25000" dirty="0"/>
              <a:t>2</a:t>
            </a:r>
            <a:r>
              <a:rPr lang="en-US" sz="2400" dirty="0"/>
              <a:t>|s</a:t>
            </a:r>
            <a:r>
              <a:rPr lang="en-US" sz="2400" baseline="-25000" dirty="0"/>
              <a:t>1</a:t>
            </a:r>
            <a:r>
              <a:rPr lang="en-US" sz="2400" dirty="0"/>
              <a:t>) P(s</a:t>
            </a:r>
            <a:r>
              <a:rPr lang="en-US" sz="2400" baseline="-25000" dirty="0"/>
              <a:t>1</a:t>
            </a:r>
            <a:r>
              <a:rPr lang="en-US" sz="2400" dirty="0"/>
              <a:t>) = 0.6*0.6 + 0.2*0.4 = 0.44</a:t>
            </a:r>
          </a:p>
          <a:p>
            <a:r>
              <a:rPr lang="en-US" sz="2800" dirty="0"/>
              <a:t>Day 3: </a:t>
            </a:r>
          </a:p>
          <a:p>
            <a:pPr lvl="1"/>
            <a:r>
              <a:rPr lang="en-US" sz="2400" dirty="0"/>
              <a:t>P(r</a:t>
            </a:r>
            <a:r>
              <a:rPr lang="en-US" sz="2400" baseline="-25000" dirty="0"/>
              <a:t>3</a:t>
            </a:r>
            <a:r>
              <a:rPr lang="en-US" sz="2400" dirty="0"/>
              <a:t>) = P(r</a:t>
            </a:r>
            <a:r>
              <a:rPr lang="en-US" sz="2400" baseline="-25000" dirty="0"/>
              <a:t>3</a:t>
            </a:r>
            <a:r>
              <a:rPr lang="en-US" sz="2400" dirty="0"/>
              <a:t>|r</a:t>
            </a:r>
            <a:r>
              <a:rPr lang="en-US" sz="2400" baseline="-25000" dirty="0"/>
              <a:t>2</a:t>
            </a:r>
            <a:r>
              <a:rPr lang="en-US" sz="2400" dirty="0"/>
              <a:t>) P(r</a:t>
            </a:r>
            <a:r>
              <a:rPr lang="en-US" sz="2400" baseline="-25000" dirty="0"/>
              <a:t>2</a:t>
            </a:r>
            <a:r>
              <a:rPr lang="en-US" sz="2400" dirty="0"/>
              <a:t>) + P(r</a:t>
            </a:r>
            <a:r>
              <a:rPr lang="en-US" sz="2400" baseline="-25000" dirty="0"/>
              <a:t>3</a:t>
            </a:r>
            <a:r>
              <a:rPr lang="en-US" sz="2400" dirty="0"/>
              <a:t>|s</a:t>
            </a:r>
            <a:r>
              <a:rPr lang="en-US" sz="2400" baseline="-25000" dirty="0"/>
              <a:t>2</a:t>
            </a:r>
            <a:r>
              <a:rPr lang="en-US" sz="2400" dirty="0"/>
              <a:t>) P(s</a:t>
            </a:r>
            <a:r>
              <a:rPr lang="en-US" sz="2400" baseline="-25000" dirty="0"/>
              <a:t>2</a:t>
            </a:r>
            <a:r>
              <a:rPr lang="en-US" sz="2400" dirty="0"/>
              <a:t>) = 0.6*0.44 + 0.2*0.56 = 0.376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9868B-D8EF-8543-8840-2E64CDC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3F160D0-5C62-0840-AFCC-02B0764EE320}"/>
              </a:ext>
            </a:extLst>
          </p:cNvPr>
          <p:cNvSpPr/>
          <p:nvPr/>
        </p:nvSpPr>
        <p:spPr>
          <a:xfrm>
            <a:off x="4114801" y="1637679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latin typeface="Candara" panose="020E0502030303020204" pitchFamily="34" charset="0"/>
              </a:rPr>
              <a:t>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3F32200-2A9F-F748-8C0D-7246E89BF71C}"/>
              </a:ext>
            </a:extLst>
          </p:cNvPr>
          <p:cNvSpPr/>
          <p:nvPr/>
        </p:nvSpPr>
        <p:spPr>
          <a:xfrm>
            <a:off x="5715001" y="1637679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latin typeface="Candara" panose="020E0502030303020204" pitchFamily="34" charset="0"/>
              </a:rPr>
              <a:t>s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8D4D7E00-868C-CA42-9AD2-1228A0AD6B4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30748" y="806450"/>
            <a:ext cx="12700" cy="1600200"/>
          </a:xfrm>
          <a:prstGeom prst="curvedConnector3">
            <a:avLst>
              <a:gd name="adj1" fmla="val 2895654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6CD939F5-C656-1847-81F9-A26A61B76D8D}"/>
              </a:ext>
            </a:extLst>
          </p:cNvPr>
          <p:cNvCxnSpPr>
            <a:cxnSpLocks/>
            <a:stCxn id="6" idx="4"/>
            <a:endCxn id="5" idx="4"/>
          </p:cNvCxnSpPr>
          <p:nvPr/>
        </p:nvCxnSpPr>
        <p:spPr>
          <a:xfrm rot="5400000">
            <a:off x="5130748" y="1282587"/>
            <a:ext cx="12700" cy="1600200"/>
          </a:xfrm>
          <a:prstGeom prst="curvedConnector3">
            <a:avLst>
              <a:gd name="adj1" fmla="val 2463157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304F4A53-F522-874B-862E-FCA58EADAC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63816" y="1860183"/>
            <a:ext cx="314668" cy="12700"/>
          </a:xfrm>
          <a:prstGeom prst="curvedConnector5">
            <a:avLst>
              <a:gd name="adj1" fmla="val -72648"/>
              <a:gd name="adj2" fmla="val -4902205"/>
              <a:gd name="adj3" fmla="val 172648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B53B41C-B4C1-4A4A-BF93-B8B74DF76745}"/>
              </a:ext>
            </a:extLst>
          </p:cNvPr>
          <p:cNvSpPr/>
          <p:nvPr/>
        </p:nvSpPr>
        <p:spPr>
          <a:xfrm>
            <a:off x="2937116" y="1600201"/>
            <a:ext cx="667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0.6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ECA028-C69C-4841-A6D8-EA057826E67C}"/>
              </a:ext>
            </a:extLst>
          </p:cNvPr>
          <p:cNvSpPr/>
          <p:nvPr/>
        </p:nvSpPr>
        <p:spPr>
          <a:xfrm>
            <a:off x="4816337" y="1219201"/>
            <a:ext cx="660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0.4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445DFB-87E8-1B4C-A5FB-6A5B3369157B}"/>
              </a:ext>
            </a:extLst>
          </p:cNvPr>
          <p:cNvSpPr/>
          <p:nvPr/>
        </p:nvSpPr>
        <p:spPr>
          <a:xfrm>
            <a:off x="4844878" y="1981201"/>
            <a:ext cx="641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0.2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2D73F4-1F98-BE49-9714-83232EE545FE}"/>
              </a:ext>
            </a:extLst>
          </p:cNvPr>
          <p:cNvSpPr/>
          <p:nvPr/>
        </p:nvSpPr>
        <p:spPr>
          <a:xfrm>
            <a:off x="6784942" y="1560594"/>
            <a:ext cx="667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0.8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E859E3-1294-0240-AA23-A0FB1B0DB491}"/>
              </a:ext>
            </a:extLst>
          </p:cNvPr>
          <p:cNvSpPr/>
          <p:nvPr/>
        </p:nvSpPr>
        <p:spPr>
          <a:xfrm>
            <a:off x="7346431" y="1388531"/>
            <a:ext cx="13980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sunny </a:t>
            </a:r>
          </a:p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rainy</a:t>
            </a: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4C3B5531-B067-9741-8B97-B9B373661DF0}"/>
              </a:ext>
            </a:extLst>
          </p:cNvPr>
          <p:cNvCxnSpPr>
            <a:cxnSpLocks/>
            <a:stCxn id="6" idx="7"/>
            <a:endCxn id="6" idx="5"/>
          </p:cNvCxnSpPr>
          <p:nvPr/>
        </p:nvCxnSpPr>
        <p:spPr>
          <a:xfrm rot="16200000" flipH="1">
            <a:off x="5926141" y="1860183"/>
            <a:ext cx="314668" cy="12700"/>
          </a:xfrm>
          <a:prstGeom prst="curvedConnector5">
            <a:avLst>
              <a:gd name="adj1" fmla="val -72648"/>
              <a:gd name="adj2" fmla="val 4701378"/>
              <a:gd name="adj3" fmla="val 172648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424189A-E534-3E43-867E-C30AC596C388}"/>
              </a:ext>
            </a:extLst>
          </p:cNvPr>
          <p:cNvSpPr/>
          <p:nvPr/>
        </p:nvSpPr>
        <p:spPr>
          <a:xfrm>
            <a:off x="8326571" y="1087808"/>
            <a:ext cx="1958884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200" dirty="0">
                <a:latin typeface="Candara" panose="020E0502030303020204" pitchFamily="34" charset="0"/>
                <a:cs typeface="Calibri" panose="020F0502020204030204" pitchFamily="34" charset="0"/>
              </a:rPr>
              <a:t>Notation:</a:t>
            </a:r>
          </a:p>
          <a:p>
            <a:r>
              <a:rPr lang="en-US" sz="2200" dirty="0">
                <a:latin typeface="Candara" panose="020E0502030303020204" pitchFamily="34" charset="0"/>
                <a:cs typeface="Calibri" panose="020F0502020204030204" pitchFamily="34" charset="0"/>
              </a:rPr>
              <a:t>P(</a:t>
            </a:r>
            <a:r>
              <a:rPr lang="en-US" sz="2200" dirty="0" err="1">
                <a:latin typeface="Candara" panose="020E0502030303020204" pitchFamily="34" charset="0"/>
                <a:cs typeface="Calibri" panose="020F0502020204030204" pitchFamily="34" charset="0"/>
              </a:rPr>
              <a:t>s</a:t>
            </a:r>
            <a:r>
              <a:rPr lang="en-US" sz="2200" baseline="-25000" dirty="0" err="1">
                <a:latin typeface="Candara" panose="020E0502030303020204" pitchFamily="34" charset="0"/>
                <a:cs typeface="Calibri" panose="020F0502020204030204" pitchFamily="34" charset="0"/>
              </a:rPr>
              <a:t>t</a:t>
            </a:r>
            <a:r>
              <a:rPr lang="en-US" sz="2200" dirty="0">
                <a:latin typeface="Candara" panose="020E0502030303020204" pitchFamily="34" charset="0"/>
                <a:cs typeface="Calibri" panose="020F0502020204030204" pitchFamily="34" charset="0"/>
              </a:rPr>
              <a:t>) = P(S</a:t>
            </a:r>
            <a:r>
              <a:rPr lang="en-US" sz="2200" baseline="-25000" dirty="0">
                <a:latin typeface="Candara" panose="020E0502030303020204" pitchFamily="34" charset="0"/>
                <a:cs typeface="Calibri" panose="020F0502020204030204" pitchFamily="34" charset="0"/>
              </a:rPr>
              <a:t>t</a:t>
            </a:r>
            <a:r>
              <a:rPr lang="en-US" sz="2200" dirty="0">
                <a:latin typeface="Candara" panose="020E0502030303020204" pitchFamily="34" charset="0"/>
                <a:cs typeface="Calibri" panose="020F0502020204030204" pitchFamily="34" charset="0"/>
              </a:rPr>
              <a:t>=s)</a:t>
            </a:r>
          </a:p>
          <a:p>
            <a:r>
              <a:rPr lang="en-US" sz="2200" dirty="0">
                <a:latin typeface="Candara" panose="020E0502030303020204" pitchFamily="34" charset="0"/>
                <a:cs typeface="Calibri" panose="020F0502020204030204" pitchFamily="34" charset="0"/>
              </a:rPr>
              <a:t>P(r</a:t>
            </a:r>
            <a:r>
              <a:rPr lang="en-US" sz="2200" baseline="-25000" dirty="0">
                <a:latin typeface="Candara" panose="020E0502030303020204" pitchFamily="34" charset="0"/>
                <a:cs typeface="Calibri" panose="020F0502020204030204" pitchFamily="34" charset="0"/>
              </a:rPr>
              <a:t>t</a:t>
            </a:r>
            <a:r>
              <a:rPr lang="en-US" sz="2200" dirty="0">
                <a:latin typeface="Candara" panose="020E0502030303020204" pitchFamily="34" charset="0"/>
                <a:cs typeface="Calibri" panose="020F0502020204030204" pitchFamily="34" charset="0"/>
              </a:rPr>
              <a:t>) = P(S</a:t>
            </a:r>
            <a:r>
              <a:rPr lang="en-US" sz="2200" baseline="-25000" dirty="0">
                <a:latin typeface="Candara" panose="020E0502030303020204" pitchFamily="34" charset="0"/>
                <a:cs typeface="Calibri" panose="020F0502020204030204" pitchFamily="34" charset="0"/>
              </a:rPr>
              <a:t>t</a:t>
            </a:r>
            <a:r>
              <a:rPr lang="en-US" sz="2200" dirty="0">
                <a:latin typeface="Candara" panose="020E0502030303020204" pitchFamily="34" charset="0"/>
                <a:cs typeface="Calibri" panose="020F0502020204030204" pitchFamily="34" charset="0"/>
              </a:rPr>
              <a:t>=r)   </a:t>
            </a:r>
          </a:p>
        </p:txBody>
      </p:sp>
    </p:spTree>
    <p:extLst>
      <p:ext uri="{BB962C8B-B14F-4D97-AF65-F5344CB8AC3E}">
        <p14:creationId xmlns:p14="http://schemas.microsoft.com/office/powerpoint/2010/main" val="2261769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947E-E312-3B4F-9667-503F02EF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Chain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E6AC9-8274-CA4A-82A9-DB64144B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29980"/>
            <a:ext cx="10972800" cy="3927066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Day 0: </a:t>
            </a:r>
          </a:p>
          <a:p>
            <a:pPr lvl="1"/>
            <a:r>
              <a:rPr lang="en-US" sz="2400" dirty="0"/>
              <a:t>P(r</a:t>
            </a:r>
            <a:r>
              <a:rPr lang="en-US" sz="2400" baseline="-25000" dirty="0"/>
              <a:t>0</a:t>
            </a:r>
            <a:r>
              <a:rPr lang="en-US" sz="2400" dirty="0"/>
              <a:t>) = 1</a:t>
            </a:r>
          </a:p>
          <a:p>
            <a:r>
              <a:rPr lang="en-US" sz="2800" dirty="0"/>
              <a:t>Day 1: </a:t>
            </a:r>
          </a:p>
          <a:p>
            <a:pPr lvl="1"/>
            <a:r>
              <a:rPr lang="en-US" sz="2400" dirty="0"/>
              <a:t>P(r</a:t>
            </a:r>
            <a:r>
              <a:rPr lang="en-US" sz="2400" baseline="-25000" dirty="0"/>
              <a:t>1</a:t>
            </a:r>
            <a:r>
              <a:rPr lang="en-US" sz="2400" dirty="0"/>
              <a:t>) = P(r</a:t>
            </a:r>
            <a:r>
              <a:rPr lang="en-US" sz="2400" baseline="-25000" dirty="0"/>
              <a:t>1</a:t>
            </a:r>
            <a:r>
              <a:rPr lang="en-US" sz="2400" dirty="0"/>
              <a:t>|r</a:t>
            </a:r>
            <a:r>
              <a:rPr lang="en-US" sz="2400" baseline="-25000" dirty="0"/>
              <a:t>0</a:t>
            </a:r>
            <a:r>
              <a:rPr lang="en-US" sz="2400" dirty="0"/>
              <a:t>) P(r</a:t>
            </a:r>
            <a:r>
              <a:rPr lang="en-US" sz="2400" baseline="-25000" dirty="0"/>
              <a:t>0</a:t>
            </a:r>
            <a:r>
              <a:rPr lang="en-US" sz="2400" dirty="0"/>
              <a:t>) + P(r</a:t>
            </a:r>
            <a:r>
              <a:rPr lang="en-US" sz="2400" baseline="-25000" dirty="0"/>
              <a:t>1</a:t>
            </a:r>
            <a:r>
              <a:rPr lang="en-US" sz="2400" dirty="0"/>
              <a:t>|s</a:t>
            </a:r>
            <a:r>
              <a:rPr lang="en-US" sz="2400" baseline="-25000" dirty="0"/>
              <a:t>0</a:t>
            </a:r>
            <a:r>
              <a:rPr lang="en-US" sz="2400" dirty="0"/>
              <a:t>) P(s</a:t>
            </a:r>
            <a:r>
              <a:rPr lang="en-US" sz="2400" baseline="-25000" dirty="0"/>
              <a:t>0</a:t>
            </a:r>
            <a:r>
              <a:rPr lang="en-US" sz="2400" dirty="0"/>
              <a:t>) = 0.5*1 + 1*(1-1) = 0.5</a:t>
            </a:r>
          </a:p>
          <a:p>
            <a:r>
              <a:rPr lang="en-US" sz="2800" dirty="0"/>
              <a:t>Day 2: </a:t>
            </a:r>
          </a:p>
          <a:p>
            <a:pPr lvl="1"/>
            <a:r>
              <a:rPr lang="en-US" sz="2400" dirty="0"/>
              <a:t>P(r</a:t>
            </a:r>
            <a:r>
              <a:rPr lang="en-US" sz="2400" baseline="-25000" dirty="0"/>
              <a:t>2</a:t>
            </a:r>
            <a:r>
              <a:rPr lang="en-US" sz="2400" dirty="0"/>
              <a:t>) = P(r</a:t>
            </a:r>
            <a:r>
              <a:rPr lang="en-US" sz="2400" baseline="-25000" dirty="0"/>
              <a:t>2</a:t>
            </a:r>
            <a:r>
              <a:rPr lang="en-US" sz="2400" dirty="0"/>
              <a:t>|r</a:t>
            </a:r>
            <a:r>
              <a:rPr lang="en-US" sz="2400" baseline="-25000" dirty="0"/>
              <a:t>1</a:t>
            </a:r>
            <a:r>
              <a:rPr lang="en-US" sz="2400" dirty="0"/>
              <a:t>) P(r</a:t>
            </a:r>
            <a:r>
              <a:rPr lang="en-US" sz="2400" baseline="-25000" dirty="0"/>
              <a:t>1</a:t>
            </a:r>
            <a:r>
              <a:rPr lang="en-US" sz="2400" dirty="0"/>
              <a:t>) + P(r</a:t>
            </a:r>
            <a:r>
              <a:rPr lang="en-US" sz="2400" baseline="-25000" dirty="0"/>
              <a:t>2</a:t>
            </a:r>
            <a:r>
              <a:rPr lang="en-US" sz="2400" dirty="0"/>
              <a:t>|s</a:t>
            </a:r>
            <a:r>
              <a:rPr lang="en-US" sz="2400" baseline="-25000" dirty="0"/>
              <a:t>1</a:t>
            </a:r>
            <a:r>
              <a:rPr lang="en-US" sz="2400" dirty="0"/>
              <a:t>) P(s</a:t>
            </a:r>
            <a:r>
              <a:rPr lang="en-US" sz="2400" baseline="-25000" dirty="0"/>
              <a:t>1</a:t>
            </a:r>
            <a:r>
              <a:rPr lang="en-US" sz="2400" dirty="0"/>
              <a:t>) = 0.5*0.5 + 1*0.5 = 0.75</a:t>
            </a:r>
          </a:p>
          <a:p>
            <a:r>
              <a:rPr lang="en-US" sz="2800" dirty="0"/>
              <a:t>Day 3: </a:t>
            </a:r>
          </a:p>
          <a:p>
            <a:pPr lvl="1"/>
            <a:r>
              <a:rPr lang="en-US" sz="2400" dirty="0"/>
              <a:t>P(r</a:t>
            </a:r>
            <a:r>
              <a:rPr lang="en-US" sz="2400" baseline="-25000" dirty="0"/>
              <a:t>3</a:t>
            </a:r>
            <a:r>
              <a:rPr lang="en-US" sz="2400" dirty="0"/>
              <a:t>) = P(r</a:t>
            </a:r>
            <a:r>
              <a:rPr lang="en-US" sz="2400" baseline="-25000" dirty="0"/>
              <a:t>3</a:t>
            </a:r>
            <a:r>
              <a:rPr lang="en-US" sz="2400" dirty="0"/>
              <a:t>|r</a:t>
            </a:r>
            <a:r>
              <a:rPr lang="en-US" sz="2400" baseline="-25000" dirty="0"/>
              <a:t>2</a:t>
            </a:r>
            <a:r>
              <a:rPr lang="en-US" sz="2400" dirty="0"/>
              <a:t>) P(r</a:t>
            </a:r>
            <a:r>
              <a:rPr lang="en-US" sz="2400" baseline="-25000" dirty="0"/>
              <a:t>2</a:t>
            </a:r>
            <a:r>
              <a:rPr lang="en-US" sz="2400" dirty="0"/>
              <a:t>) + P(r</a:t>
            </a:r>
            <a:r>
              <a:rPr lang="en-US" sz="2400" baseline="-25000" dirty="0"/>
              <a:t>3</a:t>
            </a:r>
            <a:r>
              <a:rPr lang="en-US" sz="2400" dirty="0"/>
              <a:t>|s</a:t>
            </a:r>
            <a:r>
              <a:rPr lang="en-US" sz="2400" baseline="-25000" dirty="0"/>
              <a:t>2</a:t>
            </a:r>
            <a:r>
              <a:rPr lang="en-US" sz="2400" dirty="0"/>
              <a:t>) P(s</a:t>
            </a:r>
            <a:r>
              <a:rPr lang="en-US" sz="2400" baseline="-25000" dirty="0"/>
              <a:t>2</a:t>
            </a:r>
            <a:r>
              <a:rPr lang="en-US" sz="2400" dirty="0"/>
              <a:t>) = 0.5*0.75 + 1*0.25 = 0.625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9868B-D8EF-8543-8840-2E64CDC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3F160D0-5C62-0840-AFCC-02B0764EE320}"/>
              </a:ext>
            </a:extLst>
          </p:cNvPr>
          <p:cNvSpPr/>
          <p:nvPr/>
        </p:nvSpPr>
        <p:spPr>
          <a:xfrm>
            <a:off x="4114801" y="1637679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latin typeface="Candara" panose="020E0502030303020204" pitchFamily="34" charset="0"/>
              </a:rPr>
              <a:t>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3F32200-2A9F-F748-8C0D-7246E89BF71C}"/>
              </a:ext>
            </a:extLst>
          </p:cNvPr>
          <p:cNvSpPr/>
          <p:nvPr/>
        </p:nvSpPr>
        <p:spPr>
          <a:xfrm>
            <a:off x="5715001" y="1637679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latin typeface="Candara" panose="020E0502030303020204" pitchFamily="34" charset="0"/>
              </a:rPr>
              <a:t>s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8D4D7E00-868C-CA42-9AD2-1228A0AD6B4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30748" y="806450"/>
            <a:ext cx="12700" cy="1600200"/>
          </a:xfrm>
          <a:prstGeom prst="curvedConnector3">
            <a:avLst>
              <a:gd name="adj1" fmla="val 2895654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6CD939F5-C656-1847-81F9-A26A61B76D8D}"/>
              </a:ext>
            </a:extLst>
          </p:cNvPr>
          <p:cNvCxnSpPr>
            <a:cxnSpLocks/>
            <a:stCxn id="6" idx="4"/>
            <a:endCxn id="5" idx="4"/>
          </p:cNvCxnSpPr>
          <p:nvPr/>
        </p:nvCxnSpPr>
        <p:spPr>
          <a:xfrm rot="5400000">
            <a:off x="5130748" y="1282587"/>
            <a:ext cx="12700" cy="1600200"/>
          </a:xfrm>
          <a:prstGeom prst="curvedConnector3">
            <a:avLst>
              <a:gd name="adj1" fmla="val 2463157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304F4A53-F522-874B-862E-FCA58EADAC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63816" y="1860183"/>
            <a:ext cx="314668" cy="12700"/>
          </a:xfrm>
          <a:prstGeom prst="curvedConnector5">
            <a:avLst>
              <a:gd name="adj1" fmla="val -72648"/>
              <a:gd name="adj2" fmla="val -4902205"/>
              <a:gd name="adj3" fmla="val 172648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B53B41C-B4C1-4A4A-BF93-B8B74DF76745}"/>
              </a:ext>
            </a:extLst>
          </p:cNvPr>
          <p:cNvSpPr/>
          <p:nvPr/>
        </p:nvSpPr>
        <p:spPr>
          <a:xfrm>
            <a:off x="2937116" y="1600201"/>
            <a:ext cx="647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0.5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ECA028-C69C-4841-A6D8-EA057826E67C}"/>
              </a:ext>
            </a:extLst>
          </p:cNvPr>
          <p:cNvSpPr/>
          <p:nvPr/>
        </p:nvSpPr>
        <p:spPr>
          <a:xfrm>
            <a:off x="4816337" y="1219201"/>
            <a:ext cx="647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0.5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445DFB-87E8-1B4C-A5FB-6A5B3369157B}"/>
              </a:ext>
            </a:extLst>
          </p:cNvPr>
          <p:cNvSpPr/>
          <p:nvPr/>
        </p:nvSpPr>
        <p:spPr>
          <a:xfrm>
            <a:off x="4972801" y="1993901"/>
            <a:ext cx="359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1 </a:t>
            </a:r>
          </a:p>
        </p:txBody>
      </p:sp>
    </p:spTree>
    <p:extLst>
      <p:ext uri="{BB962C8B-B14F-4D97-AF65-F5344CB8AC3E}">
        <p14:creationId xmlns:p14="http://schemas.microsoft.com/office/powerpoint/2010/main" val="198965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947E-E312-3B4F-9667-503F02EF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Markov Chain: Stationary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E6AC9-8274-CA4A-82A9-DB64144B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806701"/>
            <a:ext cx="10972800" cy="3746501"/>
          </a:xfrm>
        </p:spPr>
        <p:txBody>
          <a:bodyPr>
            <a:normAutofit/>
          </a:bodyPr>
          <a:lstStyle/>
          <a:p>
            <a:pPr marL="11113" indent="0">
              <a:buNone/>
            </a:pPr>
            <a:r>
              <a:rPr lang="en-US" dirty="0"/>
              <a:t>Time t→∞: P(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/>
              <a:t>)→p</a:t>
            </a:r>
          </a:p>
          <a:p>
            <a:pPr marL="11113" indent="0">
              <a:buNone/>
            </a:pPr>
            <a:r>
              <a:rPr lang="en-US" dirty="0"/>
              <a:t>P(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/>
              <a:t>) = P(r</a:t>
            </a:r>
            <a:r>
              <a:rPr lang="en-US" baseline="-25000" dirty="0"/>
              <a:t>t</a:t>
            </a:r>
            <a:r>
              <a:rPr lang="en-US" dirty="0"/>
              <a:t>|r</a:t>
            </a:r>
            <a:r>
              <a:rPr lang="en-US" baseline="-25000" dirty="0"/>
              <a:t>t-1</a:t>
            </a:r>
            <a:r>
              <a:rPr lang="en-US" dirty="0"/>
              <a:t>) P(r</a:t>
            </a:r>
            <a:r>
              <a:rPr lang="en-US" baseline="-25000" dirty="0"/>
              <a:t>t-1</a:t>
            </a:r>
            <a:r>
              <a:rPr lang="en-US" dirty="0"/>
              <a:t>) + P(r</a:t>
            </a:r>
            <a:r>
              <a:rPr lang="en-US" baseline="-25000" dirty="0"/>
              <a:t>t</a:t>
            </a:r>
            <a:r>
              <a:rPr lang="en-US" dirty="0"/>
              <a:t>|s</a:t>
            </a:r>
            <a:r>
              <a:rPr lang="en-US" baseline="-25000" dirty="0"/>
              <a:t>t-1</a:t>
            </a:r>
            <a:r>
              <a:rPr lang="en-US" dirty="0"/>
              <a:t>) P(s</a:t>
            </a:r>
            <a:r>
              <a:rPr lang="en-US" baseline="-25000" dirty="0"/>
              <a:t>t-1</a:t>
            </a:r>
            <a:r>
              <a:rPr lang="en-US" dirty="0"/>
              <a:t>)</a:t>
            </a:r>
          </a:p>
          <a:p>
            <a:pPr marL="11113" indent="0">
              <a:buNone/>
            </a:pPr>
            <a:r>
              <a:rPr lang="en-US" dirty="0"/>
              <a:t>P(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/>
              <a:t>) = P(r</a:t>
            </a:r>
            <a:r>
              <a:rPr lang="en-US" baseline="-25000" dirty="0"/>
              <a:t>t-1</a:t>
            </a:r>
            <a:r>
              <a:rPr lang="en-US" dirty="0"/>
              <a:t>) = p</a:t>
            </a:r>
          </a:p>
          <a:p>
            <a:pPr marL="11113" indent="0">
              <a:buNone/>
            </a:pPr>
            <a:r>
              <a:rPr lang="en-US" dirty="0"/>
              <a:t>p = 0.5 p + 1 (1-p)</a:t>
            </a:r>
          </a:p>
          <a:p>
            <a:pPr marL="11113" indent="0">
              <a:buNone/>
            </a:pPr>
            <a:r>
              <a:rPr lang="en-US" dirty="0"/>
              <a:t>p = 2/3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9868B-D8EF-8543-8840-2E64CDC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3F160D0-5C62-0840-AFCC-02B0764EE320}"/>
              </a:ext>
            </a:extLst>
          </p:cNvPr>
          <p:cNvSpPr/>
          <p:nvPr/>
        </p:nvSpPr>
        <p:spPr>
          <a:xfrm>
            <a:off x="4114801" y="1637679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latin typeface="Candara" panose="020E0502030303020204" pitchFamily="34" charset="0"/>
              </a:rPr>
              <a:t>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3F32200-2A9F-F748-8C0D-7246E89BF71C}"/>
              </a:ext>
            </a:extLst>
          </p:cNvPr>
          <p:cNvSpPr/>
          <p:nvPr/>
        </p:nvSpPr>
        <p:spPr>
          <a:xfrm>
            <a:off x="5715001" y="1637679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latin typeface="Candara" panose="020E0502030303020204" pitchFamily="34" charset="0"/>
              </a:rPr>
              <a:t>s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8D4D7E00-868C-CA42-9AD2-1228A0AD6B4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30748" y="806450"/>
            <a:ext cx="12700" cy="1600200"/>
          </a:xfrm>
          <a:prstGeom prst="curvedConnector3">
            <a:avLst>
              <a:gd name="adj1" fmla="val 2895654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6CD939F5-C656-1847-81F9-A26A61B76D8D}"/>
              </a:ext>
            </a:extLst>
          </p:cNvPr>
          <p:cNvCxnSpPr>
            <a:cxnSpLocks/>
            <a:stCxn id="6" idx="4"/>
            <a:endCxn id="5" idx="4"/>
          </p:cNvCxnSpPr>
          <p:nvPr/>
        </p:nvCxnSpPr>
        <p:spPr>
          <a:xfrm rot="5400000">
            <a:off x="5130748" y="1282587"/>
            <a:ext cx="12700" cy="1600200"/>
          </a:xfrm>
          <a:prstGeom prst="curvedConnector3">
            <a:avLst>
              <a:gd name="adj1" fmla="val 2463157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304F4A53-F522-874B-862E-FCA58EADACB7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63816" y="1860183"/>
            <a:ext cx="314668" cy="12700"/>
          </a:xfrm>
          <a:prstGeom prst="curvedConnector5">
            <a:avLst>
              <a:gd name="adj1" fmla="val -72648"/>
              <a:gd name="adj2" fmla="val -4902205"/>
              <a:gd name="adj3" fmla="val 172648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B53B41C-B4C1-4A4A-BF93-B8B74DF76745}"/>
              </a:ext>
            </a:extLst>
          </p:cNvPr>
          <p:cNvSpPr/>
          <p:nvPr/>
        </p:nvSpPr>
        <p:spPr>
          <a:xfrm>
            <a:off x="2937116" y="1600201"/>
            <a:ext cx="647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0.5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ECA028-C69C-4841-A6D8-EA057826E67C}"/>
              </a:ext>
            </a:extLst>
          </p:cNvPr>
          <p:cNvSpPr/>
          <p:nvPr/>
        </p:nvSpPr>
        <p:spPr>
          <a:xfrm>
            <a:off x="4816337" y="1219201"/>
            <a:ext cx="6479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0.5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445DFB-87E8-1B4C-A5FB-6A5B3369157B}"/>
              </a:ext>
            </a:extLst>
          </p:cNvPr>
          <p:cNvSpPr/>
          <p:nvPr/>
        </p:nvSpPr>
        <p:spPr>
          <a:xfrm>
            <a:off x="4972801" y="1993901"/>
            <a:ext cx="359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1 </a:t>
            </a:r>
          </a:p>
        </p:txBody>
      </p:sp>
    </p:spTree>
    <p:extLst>
      <p:ext uri="{BB962C8B-B14F-4D97-AF65-F5344CB8AC3E}">
        <p14:creationId xmlns:p14="http://schemas.microsoft.com/office/powerpoint/2010/main" val="376406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947E-E312-3B4F-9667-503F02EF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Markov Chain: Stationary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E6AC9-8274-CA4A-82A9-DB64144B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707313"/>
            <a:ext cx="10972800" cy="3845889"/>
          </a:xfrm>
        </p:spPr>
        <p:txBody>
          <a:bodyPr>
            <a:normAutofit/>
          </a:bodyPr>
          <a:lstStyle/>
          <a:p>
            <a:pPr marL="11113" indent="0">
              <a:buNone/>
            </a:pPr>
            <a:r>
              <a:rPr lang="en-US" dirty="0"/>
              <a:t>Time t→∞: P(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/>
              <a:t>)→p</a:t>
            </a:r>
          </a:p>
          <a:p>
            <a:pPr marL="11113" indent="0">
              <a:buNone/>
            </a:pPr>
            <a:r>
              <a:rPr lang="en-US" dirty="0"/>
              <a:t>P(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/>
              <a:t>) = P(r</a:t>
            </a:r>
            <a:r>
              <a:rPr lang="en-US" baseline="-25000" dirty="0"/>
              <a:t>t</a:t>
            </a:r>
            <a:r>
              <a:rPr lang="en-US" dirty="0"/>
              <a:t>|r</a:t>
            </a:r>
            <a:r>
              <a:rPr lang="en-US" baseline="-25000" dirty="0"/>
              <a:t>t-1</a:t>
            </a:r>
            <a:r>
              <a:rPr lang="en-US" dirty="0"/>
              <a:t>) P(r</a:t>
            </a:r>
            <a:r>
              <a:rPr lang="en-US" baseline="-25000" dirty="0"/>
              <a:t>t-1</a:t>
            </a:r>
            <a:r>
              <a:rPr lang="en-US" dirty="0"/>
              <a:t>) + P(r</a:t>
            </a:r>
            <a:r>
              <a:rPr lang="en-US" baseline="-25000" dirty="0"/>
              <a:t>t</a:t>
            </a:r>
            <a:r>
              <a:rPr lang="en-US" dirty="0"/>
              <a:t>|s</a:t>
            </a:r>
            <a:r>
              <a:rPr lang="en-US" baseline="-25000" dirty="0"/>
              <a:t>t-1</a:t>
            </a:r>
            <a:r>
              <a:rPr lang="en-US" dirty="0"/>
              <a:t>) P(s</a:t>
            </a:r>
            <a:r>
              <a:rPr lang="en-US" baseline="-25000" dirty="0"/>
              <a:t>t-1</a:t>
            </a:r>
            <a:r>
              <a:rPr lang="en-US" dirty="0"/>
              <a:t>) </a:t>
            </a:r>
          </a:p>
          <a:p>
            <a:pPr marL="11113" indent="0">
              <a:buNone/>
            </a:pPr>
            <a:r>
              <a:rPr lang="en-US" dirty="0"/>
              <a:t>P(</a:t>
            </a:r>
            <a:r>
              <a:rPr lang="en-US" dirty="0" err="1"/>
              <a:t>r</a:t>
            </a:r>
            <a:r>
              <a:rPr lang="en-US" baseline="-25000" dirty="0" err="1"/>
              <a:t>t</a:t>
            </a:r>
            <a:r>
              <a:rPr lang="en-US" dirty="0"/>
              <a:t>) = P(r</a:t>
            </a:r>
            <a:r>
              <a:rPr lang="en-US" baseline="-25000" dirty="0"/>
              <a:t>t-1</a:t>
            </a:r>
            <a:r>
              <a:rPr lang="en-US" dirty="0"/>
              <a:t>) = p</a:t>
            </a:r>
          </a:p>
          <a:p>
            <a:pPr marL="11113" indent="0">
              <a:buNone/>
            </a:pPr>
            <a:r>
              <a:rPr lang="en-US" dirty="0"/>
              <a:t>p = 0.6 p + 0.2 (1-p)</a:t>
            </a:r>
          </a:p>
          <a:p>
            <a:pPr marL="11113" indent="0">
              <a:buNone/>
            </a:pPr>
            <a:r>
              <a:rPr lang="en-US" dirty="0"/>
              <a:t>p = 1/3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9868B-D8EF-8543-8840-2E64CDC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8759D6-D56F-384C-8AC0-795E86C39A3F}"/>
              </a:ext>
            </a:extLst>
          </p:cNvPr>
          <p:cNvSpPr/>
          <p:nvPr/>
        </p:nvSpPr>
        <p:spPr>
          <a:xfrm>
            <a:off x="4114801" y="1637679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latin typeface="Candara" panose="020E0502030303020204" pitchFamily="34" charset="0"/>
              </a:rPr>
              <a:t>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F10B83B-61B3-8E4B-940C-8B737F68BEC9}"/>
              </a:ext>
            </a:extLst>
          </p:cNvPr>
          <p:cNvSpPr/>
          <p:nvPr/>
        </p:nvSpPr>
        <p:spPr>
          <a:xfrm>
            <a:off x="5715001" y="1637679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latin typeface="Candara" panose="020E0502030303020204" pitchFamily="34" charset="0"/>
              </a:rPr>
              <a:t>s</a:t>
            </a:r>
          </a:p>
        </p:txBody>
      </p:sp>
      <p:cxnSp>
        <p:nvCxnSpPr>
          <p:cNvPr id="16" name="Curved Connector 15">
            <a:extLst>
              <a:ext uri="{FF2B5EF4-FFF2-40B4-BE49-F238E27FC236}">
                <a16:creationId xmlns:a16="http://schemas.microsoft.com/office/drawing/2014/main" id="{8D858A19-4A10-484A-8595-2E1AD277622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30748" y="806450"/>
            <a:ext cx="12700" cy="1600200"/>
          </a:xfrm>
          <a:prstGeom prst="curvedConnector3">
            <a:avLst>
              <a:gd name="adj1" fmla="val 2895654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C897F97B-0467-2345-9919-13C99959F1E2}"/>
              </a:ext>
            </a:extLst>
          </p:cNvPr>
          <p:cNvCxnSpPr>
            <a:cxnSpLocks/>
            <a:stCxn id="15" idx="4"/>
            <a:endCxn id="13" idx="4"/>
          </p:cNvCxnSpPr>
          <p:nvPr/>
        </p:nvCxnSpPr>
        <p:spPr>
          <a:xfrm rot="5400000">
            <a:off x="5130748" y="1282587"/>
            <a:ext cx="12700" cy="1600200"/>
          </a:xfrm>
          <a:prstGeom prst="curvedConnector3">
            <a:avLst>
              <a:gd name="adj1" fmla="val 2463157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3C6E04B4-321B-B24E-92EB-646B65A383A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963816" y="1860183"/>
            <a:ext cx="314668" cy="12700"/>
          </a:xfrm>
          <a:prstGeom prst="curvedConnector5">
            <a:avLst>
              <a:gd name="adj1" fmla="val -72648"/>
              <a:gd name="adj2" fmla="val -4902205"/>
              <a:gd name="adj3" fmla="val 172648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4A0BD60-4810-F04E-B845-9FE8F7B4AE41}"/>
              </a:ext>
            </a:extLst>
          </p:cNvPr>
          <p:cNvSpPr/>
          <p:nvPr/>
        </p:nvSpPr>
        <p:spPr>
          <a:xfrm>
            <a:off x="2937116" y="1600201"/>
            <a:ext cx="667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0.6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D74458-C7EC-A049-8D60-D5326B9677C3}"/>
              </a:ext>
            </a:extLst>
          </p:cNvPr>
          <p:cNvSpPr/>
          <p:nvPr/>
        </p:nvSpPr>
        <p:spPr>
          <a:xfrm>
            <a:off x="4816337" y="1219201"/>
            <a:ext cx="660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0.4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97661F-F3CE-1A4A-9F70-EFABBCB26650}"/>
              </a:ext>
            </a:extLst>
          </p:cNvPr>
          <p:cNvSpPr/>
          <p:nvPr/>
        </p:nvSpPr>
        <p:spPr>
          <a:xfrm>
            <a:off x="4844878" y="1981201"/>
            <a:ext cx="641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0.2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95E072-08B5-E846-ACFD-F76045DFBF2A}"/>
              </a:ext>
            </a:extLst>
          </p:cNvPr>
          <p:cNvSpPr/>
          <p:nvPr/>
        </p:nvSpPr>
        <p:spPr>
          <a:xfrm>
            <a:off x="6784942" y="1560594"/>
            <a:ext cx="667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0.8 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FD710A9C-63A1-554D-B895-B48EFA64F6F2}"/>
              </a:ext>
            </a:extLst>
          </p:cNvPr>
          <p:cNvCxnSpPr>
            <a:cxnSpLocks/>
            <a:stCxn id="15" idx="7"/>
            <a:endCxn id="15" idx="5"/>
          </p:cNvCxnSpPr>
          <p:nvPr/>
        </p:nvCxnSpPr>
        <p:spPr>
          <a:xfrm rot="16200000" flipH="1">
            <a:off x="5926141" y="1860183"/>
            <a:ext cx="314668" cy="12700"/>
          </a:xfrm>
          <a:prstGeom prst="curvedConnector5">
            <a:avLst>
              <a:gd name="adj1" fmla="val -72648"/>
              <a:gd name="adj2" fmla="val 4701378"/>
              <a:gd name="adj3" fmla="val 172648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85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947E-E312-3B4F-9667-503F02EF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HMMs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E6AC9-8274-CA4A-82A9-DB64144B40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732585"/>
                <a:ext cx="10972800" cy="3820617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P(S</a:t>
                </a:r>
                <a:r>
                  <a:rPr lang="en-US" baseline="-25000" dirty="0">
                    <a:solidFill>
                      <a:srgbClr val="7030A0"/>
                    </a:solidFill>
                  </a:rPr>
                  <a:t>t</a:t>
                </a:r>
                <a:r>
                  <a:rPr lang="en-US" dirty="0">
                    <a:solidFill>
                      <a:srgbClr val="7030A0"/>
                    </a:solidFill>
                  </a:rPr>
                  <a:t>|S</a:t>
                </a:r>
                <a:r>
                  <a:rPr lang="en-US" baseline="-25000" dirty="0">
                    <a:solidFill>
                      <a:srgbClr val="7030A0"/>
                    </a:solidFill>
                  </a:rPr>
                  <a:t>t-1</a:t>
                </a:r>
                <a:r>
                  <a:rPr lang="en-US" dirty="0">
                    <a:solidFill>
                      <a:srgbClr val="7030A0"/>
                    </a:solidFill>
                  </a:rPr>
                  <a:t>)</a:t>
                </a:r>
                <a:r>
                  <a:rPr lang="en-US" dirty="0"/>
                  <a:t>: Markov chain transition probability</a:t>
                </a:r>
              </a:p>
              <a:p>
                <a:r>
                  <a:rPr lang="en-US" dirty="0">
                    <a:solidFill>
                      <a:srgbClr val="7030A0"/>
                    </a:solidFill>
                  </a:rPr>
                  <a:t>P(</a:t>
                </a:r>
                <a:r>
                  <a:rPr lang="en-US" dirty="0" err="1">
                    <a:solidFill>
                      <a:srgbClr val="7030A0"/>
                    </a:solidFill>
                  </a:rPr>
                  <a:t>Z</a:t>
                </a:r>
                <a:r>
                  <a:rPr lang="en-US" baseline="-25000" dirty="0" err="1">
                    <a:solidFill>
                      <a:srgbClr val="7030A0"/>
                    </a:solidFill>
                  </a:rPr>
                  <a:t>t</a:t>
                </a:r>
                <a:r>
                  <a:rPr lang="en-US" dirty="0" err="1">
                    <a:solidFill>
                      <a:srgbClr val="7030A0"/>
                    </a:solidFill>
                  </a:rPr>
                  <a:t>|S</a:t>
                </a:r>
                <a:r>
                  <a:rPr lang="en-US" baseline="-25000" dirty="0" err="1">
                    <a:solidFill>
                      <a:srgbClr val="7030A0"/>
                    </a:solidFill>
                  </a:rPr>
                  <a:t>t</a:t>
                </a:r>
                <a:r>
                  <a:rPr lang="en-US" dirty="0">
                    <a:solidFill>
                      <a:srgbClr val="7030A0"/>
                    </a:solidFill>
                  </a:rPr>
                  <a:t>)</a:t>
                </a:r>
                <a:r>
                  <a:rPr lang="en-US" dirty="0"/>
                  <a:t>: evidence conditional probability</a:t>
                </a:r>
              </a:p>
              <a:p>
                <a:r>
                  <a:rPr lang="en-US" dirty="0"/>
                  <a:t>Bayesian network:</a:t>
                </a:r>
              </a:p>
              <a:p>
                <a:pPr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US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endChr m:val="|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5"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i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  <m:r>
                              <a:rPr lang="en-US" i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endChr m:val="|"/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i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i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E6AC9-8274-CA4A-82A9-DB64144B40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732585"/>
                <a:ext cx="10972800" cy="3820617"/>
              </a:xfrm>
              <a:blipFill>
                <a:blip r:embed="rId2"/>
                <a:stretch>
                  <a:fillRect l="-1503" t="-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9868B-D8EF-8543-8840-2E64CDC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4FF693B-8A69-224E-A56D-87F18ED5A371}"/>
              </a:ext>
            </a:extLst>
          </p:cNvPr>
          <p:cNvSpPr/>
          <p:nvPr/>
        </p:nvSpPr>
        <p:spPr>
          <a:xfrm>
            <a:off x="2060715" y="1106737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0165B1-C34C-BE4F-A490-616C677EF742}"/>
              </a:ext>
            </a:extLst>
          </p:cNvPr>
          <p:cNvCxnSpPr>
            <a:cxnSpLocks/>
          </p:cNvCxnSpPr>
          <p:nvPr/>
        </p:nvCxnSpPr>
        <p:spPr>
          <a:xfrm>
            <a:off x="2492410" y="1329241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D498166B-5FCA-5341-ACB4-8A2EA4D742EB}"/>
              </a:ext>
            </a:extLst>
          </p:cNvPr>
          <p:cNvSpPr/>
          <p:nvPr/>
        </p:nvSpPr>
        <p:spPr>
          <a:xfrm>
            <a:off x="2060714" y="1824523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78B606-2C09-7A43-B9FF-E0E4F9185A09}"/>
              </a:ext>
            </a:extLst>
          </p:cNvPr>
          <p:cNvCxnSpPr>
            <a:cxnSpLocks/>
            <a:stCxn id="5" idx="4"/>
            <a:endCxn id="11" idx="0"/>
          </p:cNvCxnSpPr>
          <p:nvPr/>
        </p:nvCxnSpPr>
        <p:spPr>
          <a:xfrm flipH="1">
            <a:off x="2276562" y="1551745"/>
            <a:ext cx="1" cy="27277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C191590-2344-474B-99EE-9FE7E3344395}"/>
              </a:ext>
            </a:extLst>
          </p:cNvPr>
          <p:cNvSpPr/>
          <p:nvPr/>
        </p:nvSpPr>
        <p:spPr>
          <a:xfrm>
            <a:off x="2898915" y="1106737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D37BA2-C33F-6446-B5C3-ED3D36F09BE2}"/>
              </a:ext>
            </a:extLst>
          </p:cNvPr>
          <p:cNvCxnSpPr>
            <a:cxnSpLocks/>
          </p:cNvCxnSpPr>
          <p:nvPr/>
        </p:nvCxnSpPr>
        <p:spPr>
          <a:xfrm>
            <a:off x="3330610" y="1329241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A0CC1792-5845-0747-B439-EE3EE9464514}"/>
              </a:ext>
            </a:extLst>
          </p:cNvPr>
          <p:cNvSpPr/>
          <p:nvPr/>
        </p:nvSpPr>
        <p:spPr>
          <a:xfrm>
            <a:off x="2898914" y="1839603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BCF7B3-7E60-774D-8951-A2A88CE4BDAD}"/>
              </a:ext>
            </a:extLst>
          </p:cNvPr>
          <p:cNvCxnSpPr>
            <a:cxnSpLocks/>
            <a:stCxn id="15" idx="4"/>
            <a:endCxn id="17" idx="0"/>
          </p:cNvCxnSpPr>
          <p:nvPr/>
        </p:nvCxnSpPr>
        <p:spPr>
          <a:xfrm flipH="1">
            <a:off x="3114762" y="1551745"/>
            <a:ext cx="1" cy="28785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2869050-90BF-1D4A-B3C0-5903B859F45B}"/>
              </a:ext>
            </a:extLst>
          </p:cNvPr>
          <p:cNvSpPr/>
          <p:nvPr/>
        </p:nvSpPr>
        <p:spPr>
          <a:xfrm>
            <a:off x="3737115" y="1106737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1BAF4C-7638-A14D-806F-525DD75062DA}"/>
              </a:ext>
            </a:extLst>
          </p:cNvPr>
          <p:cNvCxnSpPr>
            <a:cxnSpLocks/>
          </p:cNvCxnSpPr>
          <p:nvPr/>
        </p:nvCxnSpPr>
        <p:spPr>
          <a:xfrm>
            <a:off x="4168810" y="1329241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2A79CDA8-D59F-B548-B1A2-D07B7AFDFA3F}"/>
              </a:ext>
            </a:extLst>
          </p:cNvPr>
          <p:cNvSpPr/>
          <p:nvPr/>
        </p:nvSpPr>
        <p:spPr>
          <a:xfrm>
            <a:off x="3737114" y="1839603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CBC22C-5C83-DF46-87D6-739F3A398983}"/>
              </a:ext>
            </a:extLst>
          </p:cNvPr>
          <p:cNvCxnSpPr>
            <a:cxnSpLocks/>
            <a:stCxn id="19" idx="4"/>
            <a:endCxn id="21" idx="0"/>
          </p:cNvCxnSpPr>
          <p:nvPr/>
        </p:nvCxnSpPr>
        <p:spPr>
          <a:xfrm flipH="1">
            <a:off x="3952962" y="1551745"/>
            <a:ext cx="1" cy="28785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6B9503-01E4-7B4B-B833-1BADA50AF923}"/>
              </a:ext>
            </a:extLst>
          </p:cNvPr>
          <p:cNvCxnSpPr>
            <a:cxnSpLocks/>
          </p:cNvCxnSpPr>
          <p:nvPr/>
        </p:nvCxnSpPr>
        <p:spPr>
          <a:xfrm>
            <a:off x="4753220" y="1329241"/>
            <a:ext cx="406505" cy="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C6BBF04-31E0-674B-B59E-AA6268656A2C}"/>
              </a:ext>
            </a:extLst>
          </p:cNvPr>
          <p:cNvSpPr/>
          <p:nvPr/>
        </p:nvSpPr>
        <p:spPr>
          <a:xfrm>
            <a:off x="5703450" y="1100516"/>
            <a:ext cx="20192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State: hidden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1DA8ED-AC2D-F446-AEF2-B4412D8F548B}"/>
              </a:ext>
            </a:extLst>
          </p:cNvPr>
          <p:cNvSpPr/>
          <p:nvPr/>
        </p:nvSpPr>
        <p:spPr>
          <a:xfrm>
            <a:off x="4795016" y="1812117"/>
            <a:ext cx="32235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Measurement: evident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120B1F7-F4DF-8A42-9FA8-11AF03309011}"/>
              </a:ext>
            </a:extLst>
          </p:cNvPr>
          <p:cNvGrpSpPr/>
          <p:nvPr/>
        </p:nvGrpSpPr>
        <p:grpSpPr>
          <a:xfrm>
            <a:off x="8080876" y="1089531"/>
            <a:ext cx="2164353" cy="1180000"/>
            <a:chOff x="1260336" y="4107220"/>
            <a:chExt cx="2844590" cy="1763787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06D55A3-E85E-0A48-ACAE-3E7DC9AA0A20}"/>
                </a:ext>
              </a:extLst>
            </p:cNvPr>
            <p:cNvSpPr/>
            <p:nvPr/>
          </p:nvSpPr>
          <p:spPr>
            <a:xfrm>
              <a:off x="1641336" y="4144699"/>
              <a:ext cx="431695" cy="44500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dirty="0">
                <a:latin typeface="Candara" panose="020E0502030303020204" pitchFamily="34" charset="0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F985E71-1C2A-BD47-B22B-7F7B95530670}"/>
                </a:ext>
              </a:extLst>
            </p:cNvPr>
            <p:cNvSpPr/>
            <p:nvPr/>
          </p:nvSpPr>
          <p:spPr>
            <a:xfrm>
              <a:off x="3241536" y="4144699"/>
              <a:ext cx="431695" cy="44500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dirty="0">
                <a:latin typeface="Candara" panose="020E0502030303020204" pitchFamily="34" charset="0"/>
              </a:endParaRPr>
            </a:p>
          </p:txBody>
        </p:sp>
        <p:cxnSp>
          <p:nvCxnSpPr>
            <p:cNvPr id="57" name="Curved Connector 56">
              <a:extLst>
                <a:ext uri="{FF2B5EF4-FFF2-40B4-BE49-F238E27FC236}">
                  <a16:creationId xmlns:a16="http://schemas.microsoft.com/office/drawing/2014/main" id="{E5881BD9-7175-604C-9614-D6D68F1110F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657284" y="3313470"/>
              <a:ext cx="12700" cy="1600200"/>
            </a:xfrm>
            <a:prstGeom prst="curvedConnector3">
              <a:avLst>
                <a:gd name="adj1" fmla="val 2895654"/>
              </a:avLst>
            </a:prstGeom>
            <a:ln w="38100" cmpd="sng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urved Connector 57">
              <a:extLst>
                <a:ext uri="{FF2B5EF4-FFF2-40B4-BE49-F238E27FC236}">
                  <a16:creationId xmlns:a16="http://schemas.microsoft.com/office/drawing/2014/main" id="{A91AD2ED-43A1-004B-8B12-DCDE3A459BC3}"/>
                </a:ext>
              </a:extLst>
            </p:cNvPr>
            <p:cNvCxnSpPr>
              <a:cxnSpLocks/>
              <a:stCxn id="56" idx="4"/>
              <a:endCxn id="55" idx="4"/>
            </p:cNvCxnSpPr>
            <p:nvPr/>
          </p:nvCxnSpPr>
          <p:spPr>
            <a:xfrm rot="5400000">
              <a:off x="2657284" y="3789607"/>
              <a:ext cx="12700" cy="1600200"/>
            </a:xfrm>
            <a:prstGeom prst="curvedConnector3">
              <a:avLst>
                <a:gd name="adj1" fmla="val 2463157"/>
              </a:avLst>
            </a:prstGeom>
            <a:ln w="38100" cmpd="sng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Curved Connector 58">
              <a:extLst>
                <a:ext uri="{FF2B5EF4-FFF2-40B4-BE49-F238E27FC236}">
                  <a16:creationId xmlns:a16="http://schemas.microsoft.com/office/drawing/2014/main" id="{C8C1485A-A7B7-814A-8CEA-024BFED0251C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490352" y="4367203"/>
              <a:ext cx="314668" cy="12700"/>
            </a:xfrm>
            <a:prstGeom prst="curvedConnector5">
              <a:avLst>
                <a:gd name="adj1" fmla="val -72648"/>
                <a:gd name="adj2" fmla="val -4902205"/>
                <a:gd name="adj3" fmla="val 172648"/>
              </a:avLst>
            </a:prstGeom>
            <a:ln w="38100" cmpd="sng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Curved Connector 63">
              <a:extLst>
                <a:ext uri="{FF2B5EF4-FFF2-40B4-BE49-F238E27FC236}">
                  <a16:creationId xmlns:a16="http://schemas.microsoft.com/office/drawing/2014/main" id="{753BE29F-CCF7-E34C-BBBE-92970F8D4CC6}"/>
                </a:ext>
              </a:extLst>
            </p:cNvPr>
            <p:cNvCxnSpPr>
              <a:cxnSpLocks/>
              <a:stCxn id="56" idx="7"/>
              <a:endCxn id="56" idx="5"/>
            </p:cNvCxnSpPr>
            <p:nvPr/>
          </p:nvCxnSpPr>
          <p:spPr>
            <a:xfrm rot="16200000" flipH="1">
              <a:off x="3452677" y="4367203"/>
              <a:ext cx="314668" cy="12700"/>
            </a:xfrm>
            <a:prstGeom prst="curvedConnector5">
              <a:avLst>
                <a:gd name="adj1" fmla="val -72648"/>
                <a:gd name="adj2" fmla="val 4701378"/>
                <a:gd name="adj3" fmla="val 172648"/>
              </a:avLst>
            </a:prstGeom>
            <a:ln w="38100" cmpd="sng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E5DF19E6-5F48-A345-A4F1-6771973AA3D0}"/>
                </a:ext>
              </a:extLst>
            </p:cNvPr>
            <p:cNvSpPr/>
            <p:nvPr/>
          </p:nvSpPr>
          <p:spPr>
            <a:xfrm>
              <a:off x="1260336" y="5392430"/>
              <a:ext cx="431695" cy="44500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dirty="0">
                <a:latin typeface="Candara" panose="020E0502030303020204" pitchFamily="34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5B957EB-32B9-2A4C-B6B9-590E7AC1D491}"/>
                </a:ext>
              </a:extLst>
            </p:cNvPr>
            <p:cNvSpPr/>
            <p:nvPr/>
          </p:nvSpPr>
          <p:spPr>
            <a:xfrm>
              <a:off x="1788118" y="5375761"/>
              <a:ext cx="431695" cy="44500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dirty="0">
                <a:latin typeface="Candara" panose="020E0502030303020204" pitchFamily="34" charset="0"/>
              </a:endParaRPr>
            </a:p>
          </p:txBody>
        </p:sp>
        <p:cxnSp>
          <p:nvCxnSpPr>
            <p:cNvPr id="67" name="Curved Connector 25">
              <a:extLst>
                <a:ext uri="{FF2B5EF4-FFF2-40B4-BE49-F238E27FC236}">
                  <a16:creationId xmlns:a16="http://schemas.microsoft.com/office/drawing/2014/main" id="{E752156E-D245-4548-9FAD-D9F75972CCBA}"/>
                </a:ext>
              </a:extLst>
            </p:cNvPr>
            <p:cNvCxnSpPr>
              <a:cxnSpLocks/>
              <a:stCxn id="55" idx="3"/>
              <a:endCxn id="65" idx="0"/>
            </p:cNvCxnSpPr>
            <p:nvPr/>
          </p:nvCxnSpPr>
          <p:spPr>
            <a:xfrm flipH="1">
              <a:off x="1476184" y="4524537"/>
              <a:ext cx="228372" cy="867893"/>
            </a:xfrm>
            <a:prstGeom prst="straightConnector1">
              <a:avLst/>
            </a:prstGeom>
            <a:ln w="38100" cmpd="sng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Curved Connector 25">
              <a:extLst>
                <a:ext uri="{FF2B5EF4-FFF2-40B4-BE49-F238E27FC236}">
                  <a16:creationId xmlns:a16="http://schemas.microsoft.com/office/drawing/2014/main" id="{F226B3EE-550B-AA4B-A0A2-D904D5534716}"/>
                </a:ext>
              </a:extLst>
            </p:cNvPr>
            <p:cNvCxnSpPr>
              <a:cxnSpLocks/>
              <a:stCxn id="55" idx="3"/>
              <a:endCxn id="66" idx="0"/>
            </p:cNvCxnSpPr>
            <p:nvPr/>
          </p:nvCxnSpPr>
          <p:spPr>
            <a:xfrm>
              <a:off x="1704556" y="4524537"/>
              <a:ext cx="299410" cy="851224"/>
            </a:xfrm>
            <a:prstGeom prst="straightConnector1">
              <a:avLst/>
            </a:prstGeom>
            <a:ln w="38100" cmpd="sng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0DB983C-99C0-ED45-9CEC-7658A0FF92C6}"/>
                </a:ext>
              </a:extLst>
            </p:cNvPr>
            <p:cNvSpPr/>
            <p:nvPr/>
          </p:nvSpPr>
          <p:spPr>
            <a:xfrm>
              <a:off x="3145449" y="5425999"/>
              <a:ext cx="431695" cy="44500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dirty="0">
                <a:latin typeface="Candara" panose="020E0502030303020204" pitchFamily="34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E242BD8-8094-044C-ABB9-1C95C3BF8977}"/>
                </a:ext>
              </a:extLst>
            </p:cNvPr>
            <p:cNvSpPr/>
            <p:nvPr/>
          </p:nvSpPr>
          <p:spPr>
            <a:xfrm>
              <a:off x="3673231" y="5409330"/>
              <a:ext cx="431695" cy="44500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endParaRPr lang="en-US" sz="2800" dirty="0">
                <a:latin typeface="Candara" panose="020E0502030303020204" pitchFamily="34" charset="0"/>
              </a:endParaRPr>
            </a:p>
          </p:txBody>
        </p:sp>
        <p:cxnSp>
          <p:nvCxnSpPr>
            <p:cNvPr id="71" name="Curved Connector 25">
              <a:extLst>
                <a:ext uri="{FF2B5EF4-FFF2-40B4-BE49-F238E27FC236}">
                  <a16:creationId xmlns:a16="http://schemas.microsoft.com/office/drawing/2014/main" id="{8E46EE13-BA2C-0B4D-A129-6497D70E85A9}"/>
                </a:ext>
              </a:extLst>
            </p:cNvPr>
            <p:cNvCxnSpPr>
              <a:cxnSpLocks/>
              <a:endCxn id="69" idx="0"/>
            </p:cNvCxnSpPr>
            <p:nvPr/>
          </p:nvCxnSpPr>
          <p:spPr>
            <a:xfrm flipH="1">
              <a:off x="3361297" y="4558106"/>
              <a:ext cx="228372" cy="867893"/>
            </a:xfrm>
            <a:prstGeom prst="straightConnector1">
              <a:avLst/>
            </a:prstGeom>
            <a:ln w="38100" cmpd="sng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Curved Connector 25">
              <a:extLst>
                <a:ext uri="{FF2B5EF4-FFF2-40B4-BE49-F238E27FC236}">
                  <a16:creationId xmlns:a16="http://schemas.microsoft.com/office/drawing/2014/main" id="{3FED46DF-007C-4D4A-989E-959BBB052044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3589669" y="4558106"/>
              <a:ext cx="299410" cy="851224"/>
            </a:xfrm>
            <a:prstGeom prst="straightConnector1">
              <a:avLst/>
            </a:prstGeom>
            <a:ln w="38100" cmpd="sng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300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CB44D-FFBE-4FD4-8E8A-DE2C0343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1ECAA-DA4F-459A-ACC6-91BD68861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Hidden Markov Models (HMMs)</a:t>
            </a:r>
          </a:p>
          <a:p>
            <a:pPr lvl="1"/>
            <a:r>
              <a:rPr lang="en-US" dirty="0"/>
              <a:t>Inference: a toy example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D25EB-491A-45A0-937D-B76D9C0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748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FD266-9581-FB42-9EED-48B6AD22D29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14100" y="6583363"/>
            <a:ext cx="977900" cy="274637"/>
          </a:xfrm>
        </p:spPr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66E4F1-0A90-3C4F-9950-5D63B999D296}"/>
              </a:ext>
            </a:extLst>
          </p:cNvPr>
          <p:cNvSpPr/>
          <p:nvPr/>
        </p:nvSpPr>
        <p:spPr>
          <a:xfrm>
            <a:off x="2730744" y="2349964"/>
            <a:ext cx="6770703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+mn-lt"/>
              </a:rPr>
              <a:t>Task: Given some evidences, make inference about the hidden state distribution, thus refining the posterior distribution.</a:t>
            </a:r>
          </a:p>
        </p:txBody>
      </p:sp>
    </p:spTree>
    <p:extLst>
      <p:ext uri="{BB962C8B-B14F-4D97-AF65-F5344CB8AC3E}">
        <p14:creationId xmlns:p14="http://schemas.microsoft.com/office/powerpoint/2010/main" val="1911335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947E-E312-3B4F-9667-503F02EF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9868B-D8EF-8543-8840-2E64CDC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4FF693B-8A69-224E-A56D-87F18ED5A371}"/>
              </a:ext>
            </a:extLst>
          </p:cNvPr>
          <p:cNvSpPr/>
          <p:nvPr/>
        </p:nvSpPr>
        <p:spPr>
          <a:xfrm>
            <a:off x="2060715" y="1106737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30165B1-C34C-BE4F-A490-616C677EF742}"/>
              </a:ext>
            </a:extLst>
          </p:cNvPr>
          <p:cNvCxnSpPr>
            <a:cxnSpLocks/>
          </p:cNvCxnSpPr>
          <p:nvPr/>
        </p:nvCxnSpPr>
        <p:spPr>
          <a:xfrm>
            <a:off x="2492410" y="1329241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D498166B-5FCA-5341-ACB4-8A2EA4D742EB}"/>
              </a:ext>
            </a:extLst>
          </p:cNvPr>
          <p:cNvSpPr/>
          <p:nvPr/>
        </p:nvSpPr>
        <p:spPr>
          <a:xfrm>
            <a:off x="2060714" y="1824523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E78B606-2C09-7A43-B9FF-E0E4F9185A09}"/>
              </a:ext>
            </a:extLst>
          </p:cNvPr>
          <p:cNvCxnSpPr>
            <a:cxnSpLocks/>
            <a:stCxn id="5" idx="4"/>
            <a:endCxn id="11" idx="0"/>
          </p:cNvCxnSpPr>
          <p:nvPr/>
        </p:nvCxnSpPr>
        <p:spPr>
          <a:xfrm flipH="1">
            <a:off x="2276562" y="1551745"/>
            <a:ext cx="1" cy="27277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6C191590-2344-474B-99EE-9FE7E3344395}"/>
              </a:ext>
            </a:extLst>
          </p:cNvPr>
          <p:cNvSpPr/>
          <p:nvPr/>
        </p:nvSpPr>
        <p:spPr>
          <a:xfrm>
            <a:off x="2898915" y="1106737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D37BA2-C33F-6446-B5C3-ED3D36F09BE2}"/>
              </a:ext>
            </a:extLst>
          </p:cNvPr>
          <p:cNvCxnSpPr>
            <a:cxnSpLocks/>
          </p:cNvCxnSpPr>
          <p:nvPr/>
        </p:nvCxnSpPr>
        <p:spPr>
          <a:xfrm>
            <a:off x="3330610" y="1329241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A0CC1792-5845-0747-B439-EE3EE9464514}"/>
              </a:ext>
            </a:extLst>
          </p:cNvPr>
          <p:cNvSpPr/>
          <p:nvPr/>
        </p:nvSpPr>
        <p:spPr>
          <a:xfrm>
            <a:off x="2898914" y="1839603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BCF7B3-7E60-774D-8951-A2A88CE4BDAD}"/>
              </a:ext>
            </a:extLst>
          </p:cNvPr>
          <p:cNvCxnSpPr>
            <a:cxnSpLocks/>
            <a:stCxn id="15" idx="4"/>
            <a:endCxn id="17" idx="0"/>
          </p:cNvCxnSpPr>
          <p:nvPr/>
        </p:nvCxnSpPr>
        <p:spPr>
          <a:xfrm flipH="1">
            <a:off x="3114762" y="1551745"/>
            <a:ext cx="1" cy="28785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22869050-90BF-1D4A-B3C0-5903B859F45B}"/>
              </a:ext>
            </a:extLst>
          </p:cNvPr>
          <p:cNvSpPr/>
          <p:nvPr/>
        </p:nvSpPr>
        <p:spPr>
          <a:xfrm>
            <a:off x="3737115" y="1106737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C1BAF4C-7638-A14D-806F-525DD75062DA}"/>
              </a:ext>
            </a:extLst>
          </p:cNvPr>
          <p:cNvCxnSpPr>
            <a:cxnSpLocks/>
          </p:cNvCxnSpPr>
          <p:nvPr/>
        </p:nvCxnSpPr>
        <p:spPr>
          <a:xfrm>
            <a:off x="4168810" y="1329241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2A79CDA8-D59F-B548-B1A2-D07B7AFDFA3F}"/>
              </a:ext>
            </a:extLst>
          </p:cNvPr>
          <p:cNvSpPr/>
          <p:nvPr/>
        </p:nvSpPr>
        <p:spPr>
          <a:xfrm>
            <a:off x="3737114" y="1839603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BCBC22C-5C83-DF46-87D6-739F3A398983}"/>
              </a:ext>
            </a:extLst>
          </p:cNvPr>
          <p:cNvCxnSpPr>
            <a:cxnSpLocks/>
            <a:stCxn id="19" idx="4"/>
            <a:endCxn id="21" idx="0"/>
          </p:cNvCxnSpPr>
          <p:nvPr/>
        </p:nvCxnSpPr>
        <p:spPr>
          <a:xfrm flipH="1">
            <a:off x="3952962" y="1551745"/>
            <a:ext cx="1" cy="28785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6B9503-01E4-7B4B-B833-1BADA50AF923}"/>
              </a:ext>
            </a:extLst>
          </p:cNvPr>
          <p:cNvCxnSpPr>
            <a:cxnSpLocks/>
          </p:cNvCxnSpPr>
          <p:nvPr/>
        </p:nvCxnSpPr>
        <p:spPr>
          <a:xfrm>
            <a:off x="4753220" y="1329241"/>
            <a:ext cx="406505" cy="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E81C4A8-169D-894D-9064-FD094326A5AA}"/>
              </a:ext>
            </a:extLst>
          </p:cNvPr>
          <p:cNvSpPr/>
          <p:nvPr/>
        </p:nvSpPr>
        <p:spPr>
          <a:xfrm>
            <a:off x="7461326" y="3254439"/>
            <a:ext cx="21505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Hidden:</a:t>
            </a:r>
          </a:p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sunny/rainy</a:t>
            </a:r>
          </a:p>
          <a:p>
            <a:endParaRPr lang="en-US" sz="2400" dirty="0">
              <a:latin typeface="Candara" panose="020E050203030302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Evident:</a:t>
            </a:r>
          </a:p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happy/grumpy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224B150-4003-4B48-8414-B3767BC4568A}"/>
              </a:ext>
            </a:extLst>
          </p:cNvPr>
          <p:cNvGrpSpPr/>
          <p:nvPr/>
        </p:nvGrpSpPr>
        <p:grpSpPr>
          <a:xfrm>
            <a:off x="2770655" y="3103021"/>
            <a:ext cx="4514996" cy="2144787"/>
            <a:chOff x="463652" y="3726220"/>
            <a:chExt cx="4514996" cy="214478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849E04F-3243-9A47-94D8-2A0B827B5806}"/>
                </a:ext>
              </a:extLst>
            </p:cNvPr>
            <p:cNvSpPr/>
            <p:nvPr/>
          </p:nvSpPr>
          <p:spPr>
            <a:xfrm>
              <a:off x="1641336" y="4144699"/>
              <a:ext cx="431695" cy="44500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>
                  <a:latin typeface="Candara" panose="020E0502030303020204" pitchFamily="34" charset="0"/>
                </a:rPr>
                <a:t>r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0D8F19B-FCB6-C54A-80EE-13BF98D61EFC}"/>
                </a:ext>
              </a:extLst>
            </p:cNvPr>
            <p:cNvSpPr/>
            <p:nvPr/>
          </p:nvSpPr>
          <p:spPr>
            <a:xfrm>
              <a:off x="3241536" y="4144699"/>
              <a:ext cx="431695" cy="445008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>
                  <a:latin typeface="Candara" panose="020E0502030303020204" pitchFamily="34" charset="0"/>
                </a:rPr>
                <a:t>s</a:t>
              </a:r>
            </a:p>
          </p:txBody>
        </p:sp>
        <p:cxnSp>
          <p:nvCxnSpPr>
            <p:cNvPr id="32" name="Curved Connector 31">
              <a:extLst>
                <a:ext uri="{FF2B5EF4-FFF2-40B4-BE49-F238E27FC236}">
                  <a16:creationId xmlns:a16="http://schemas.microsoft.com/office/drawing/2014/main" id="{333857BF-FC36-304B-A713-273B0C857B4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657284" y="3313470"/>
              <a:ext cx="12700" cy="1600200"/>
            </a:xfrm>
            <a:prstGeom prst="curvedConnector3">
              <a:avLst>
                <a:gd name="adj1" fmla="val 2895654"/>
              </a:avLst>
            </a:prstGeom>
            <a:ln w="38100" cmpd="sng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urved Connector 32">
              <a:extLst>
                <a:ext uri="{FF2B5EF4-FFF2-40B4-BE49-F238E27FC236}">
                  <a16:creationId xmlns:a16="http://schemas.microsoft.com/office/drawing/2014/main" id="{A932B5DC-886D-F340-93C7-18D5367574D9}"/>
                </a:ext>
              </a:extLst>
            </p:cNvPr>
            <p:cNvCxnSpPr>
              <a:cxnSpLocks/>
              <a:stCxn id="31" idx="4"/>
              <a:endCxn id="30" idx="4"/>
            </p:cNvCxnSpPr>
            <p:nvPr/>
          </p:nvCxnSpPr>
          <p:spPr>
            <a:xfrm rot="5400000">
              <a:off x="2657284" y="3789607"/>
              <a:ext cx="12700" cy="1600200"/>
            </a:xfrm>
            <a:prstGeom prst="curvedConnector3">
              <a:avLst>
                <a:gd name="adj1" fmla="val 2463157"/>
              </a:avLst>
            </a:prstGeom>
            <a:ln w="38100" cmpd="sng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urved Connector 33">
              <a:extLst>
                <a:ext uri="{FF2B5EF4-FFF2-40B4-BE49-F238E27FC236}">
                  <a16:creationId xmlns:a16="http://schemas.microsoft.com/office/drawing/2014/main" id="{0BD715C9-3E0F-BA4D-959F-67F6F81D3EB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490352" y="4367203"/>
              <a:ext cx="314668" cy="12700"/>
            </a:xfrm>
            <a:prstGeom prst="curvedConnector5">
              <a:avLst>
                <a:gd name="adj1" fmla="val -72648"/>
                <a:gd name="adj2" fmla="val -4902205"/>
                <a:gd name="adj3" fmla="val 172648"/>
              </a:avLst>
            </a:prstGeom>
            <a:ln w="38100" cmpd="sng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1432B2B-4659-5042-BFAD-92F0F1BF0F2F}"/>
                </a:ext>
              </a:extLst>
            </p:cNvPr>
            <p:cNvSpPr/>
            <p:nvPr/>
          </p:nvSpPr>
          <p:spPr>
            <a:xfrm>
              <a:off x="463652" y="4107220"/>
              <a:ext cx="66717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ndara" panose="020E0502030303020204" pitchFamily="34" charset="0"/>
                  <a:cs typeface="Calibri" panose="020F0502020204030204" pitchFamily="34" charset="0"/>
                </a:rPr>
                <a:t>0.6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558402D-9339-E84C-AC17-568963A6D592}"/>
                </a:ext>
              </a:extLst>
            </p:cNvPr>
            <p:cNvSpPr/>
            <p:nvPr/>
          </p:nvSpPr>
          <p:spPr>
            <a:xfrm>
              <a:off x="2342873" y="3726220"/>
              <a:ext cx="6607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ndara" panose="020E0502030303020204" pitchFamily="34" charset="0"/>
                  <a:cs typeface="Calibri" panose="020F0502020204030204" pitchFamily="34" charset="0"/>
                </a:rPr>
                <a:t>0.4 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7ACB946-0FC7-5844-9534-7169F02B20C7}"/>
                </a:ext>
              </a:extLst>
            </p:cNvPr>
            <p:cNvSpPr/>
            <p:nvPr/>
          </p:nvSpPr>
          <p:spPr>
            <a:xfrm>
              <a:off x="2371414" y="4488220"/>
              <a:ext cx="64152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ndara" panose="020E0502030303020204" pitchFamily="34" charset="0"/>
                  <a:cs typeface="Calibri" panose="020F0502020204030204" pitchFamily="34" charset="0"/>
                </a:rPr>
                <a:t>0.2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AC99DCF-8CC7-B646-82F6-9CDF22C5B01E}"/>
                </a:ext>
              </a:extLst>
            </p:cNvPr>
            <p:cNvSpPr/>
            <p:nvPr/>
          </p:nvSpPr>
          <p:spPr>
            <a:xfrm>
              <a:off x="4311478" y="4067613"/>
              <a:ext cx="66717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ndara" panose="020E0502030303020204" pitchFamily="34" charset="0"/>
                  <a:cs typeface="Calibri" panose="020F0502020204030204" pitchFamily="34" charset="0"/>
                </a:rPr>
                <a:t>0.8 </a:t>
              </a:r>
            </a:p>
          </p:txBody>
        </p:sp>
        <p:cxnSp>
          <p:nvCxnSpPr>
            <p:cNvPr id="39" name="Curved Connector 38">
              <a:extLst>
                <a:ext uri="{FF2B5EF4-FFF2-40B4-BE49-F238E27FC236}">
                  <a16:creationId xmlns:a16="http://schemas.microsoft.com/office/drawing/2014/main" id="{5C3CCF4F-2D6A-2348-BE97-D07BEB83F383}"/>
                </a:ext>
              </a:extLst>
            </p:cNvPr>
            <p:cNvCxnSpPr>
              <a:cxnSpLocks/>
              <a:stCxn id="31" idx="7"/>
              <a:endCxn id="31" idx="5"/>
            </p:cNvCxnSpPr>
            <p:nvPr/>
          </p:nvCxnSpPr>
          <p:spPr>
            <a:xfrm rot="16200000" flipH="1">
              <a:off x="3452677" y="4367203"/>
              <a:ext cx="314668" cy="12700"/>
            </a:xfrm>
            <a:prstGeom prst="curvedConnector5">
              <a:avLst>
                <a:gd name="adj1" fmla="val -72648"/>
                <a:gd name="adj2" fmla="val 4701378"/>
                <a:gd name="adj3" fmla="val 172648"/>
              </a:avLst>
            </a:prstGeom>
            <a:ln w="38100" cmpd="sng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C4D17C0-D869-5D4D-BE03-D69325D5CD4D}"/>
                </a:ext>
              </a:extLst>
            </p:cNvPr>
            <p:cNvSpPr/>
            <p:nvPr/>
          </p:nvSpPr>
          <p:spPr>
            <a:xfrm>
              <a:off x="1260336" y="5392430"/>
              <a:ext cx="431695" cy="44500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>
                  <a:latin typeface="Candara" panose="020E0502030303020204" pitchFamily="34" charset="0"/>
                </a:rPr>
                <a:t>h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B535A6C-C37C-7A46-B8FA-3A922F823ED0}"/>
                </a:ext>
              </a:extLst>
            </p:cNvPr>
            <p:cNvSpPr/>
            <p:nvPr/>
          </p:nvSpPr>
          <p:spPr>
            <a:xfrm>
              <a:off x="1788118" y="5375761"/>
              <a:ext cx="431695" cy="44500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>
                  <a:latin typeface="Candara" panose="020E0502030303020204" pitchFamily="34" charset="0"/>
                </a:rPr>
                <a:t>g</a:t>
              </a:r>
            </a:p>
          </p:txBody>
        </p:sp>
        <p:cxnSp>
          <p:nvCxnSpPr>
            <p:cNvPr id="42" name="Curved Connector 25">
              <a:extLst>
                <a:ext uri="{FF2B5EF4-FFF2-40B4-BE49-F238E27FC236}">
                  <a16:creationId xmlns:a16="http://schemas.microsoft.com/office/drawing/2014/main" id="{BD3F595A-8C15-B14E-99EF-2F9CA938ACD2}"/>
                </a:ext>
              </a:extLst>
            </p:cNvPr>
            <p:cNvCxnSpPr>
              <a:cxnSpLocks/>
              <a:stCxn id="30" idx="3"/>
              <a:endCxn id="40" idx="0"/>
            </p:cNvCxnSpPr>
            <p:nvPr/>
          </p:nvCxnSpPr>
          <p:spPr>
            <a:xfrm flipH="1">
              <a:off x="1476184" y="4524537"/>
              <a:ext cx="228372" cy="867893"/>
            </a:xfrm>
            <a:prstGeom prst="straightConnector1">
              <a:avLst/>
            </a:prstGeom>
            <a:ln w="38100" cmpd="sng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urved Connector 25">
              <a:extLst>
                <a:ext uri="{FF2B5EF4-FFF2-40B4-BE49-F238E27FC236}">
                  <a16:creationId xmlns:a16="http://schemas.microsoft.com/office/drawing/2014/main" id="{3B3F1FED-A60D-B64A-9B41-30139DA778B7}"/>
                </a:ext>
              </a:extLst>
            </p:cNvPr>
            <p:cNvCxnSpPr>
              <a:cxnSpLocks/>
              <a:stCxn id="30" idx="3"/>
              <a:endCxn id="41" idx="0"/>
            </p:cNvCxnSpPr>
            <p:nvPr/>
          </p:nvCxnSpPr>
          <p:spPr>
            <a:xfrm>
              <a:off x="1704556" y="4524537"/>
              <a:ext cx="299410" cy="851224"/>
            </a:xfrm>
            <a:prstGeom prst="straightConnector1">
              <a:avLst/>
            </a:prstGeom>
            <a:ln w="38100" cmpd="sng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1BF2F42-F3AD-D343-BC0D-99FF6A24F3AD}"/>
                </a:ext>
              </a:extLst>
            </p:cNvPr>
            <p:cNvSpPr/>
            <p:nvPr/>
          </p:nvSpPr>
          <p:spPr>
            <a:xfrm>
              <a:off x="3145449" y="5425999"/>
              <a:ext cx="431695" cy="44500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>
                  <a:latin typeface="Candara" panose="020E0502030303020204" pitchFamily="34" charset="0"/>
                </a:rPr>
                <a:t>h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263A302-BB99-9C4F-B7A2-834A11E1D16F}"/>
                </a:ext>
              </a:extLst>
            </p:cNvPr>
            <p:cNvSpPr/>
            <p:nvPr/>
          </p:nvSpPr>
          <p:spPr>
            <a:xfrm>
              <a:off x="3673231" y="5409330"/>
              <a:ext cx="431695" cy="445008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>
                  <a:latin typeface="Candara" panose="020E0502030303020204" pitchFamily="34" charset="0"/>
                </a:rPr>
                <a:t>g</a:t>
              </a:r>
            </a:p>
          </p:txBody>
        </p:sp>
        <p:cxnSp>
          <p:nvCxnSpPr>
            <p:cNvPr id="46" name="Curved Connector 25">
              <a:extLst>
                <a:ext uri="{FF2B5EF4-FFF2-40B4-BE49-F238E27FC236}">
                  <a16:creationId xmlns:a16="http://schemas.microsoft.com/office/drawing/2014/main" id="{C3B4752E-160F-7844-B77C-CDC28273F972}"/>
                </a:ext>
              </a:extLst>
            </p:cNvPr>
            <p:cNvCxnSpPr>
              <a:cxnSpLocks/>
              <a:endCxn id="44" idx="0"/>
            </p:cNvCxnSpPr>
            <p:nvPr/>
          </p:nvCxnSpPr>
          <p:spPr>
            <a:xfrm flipH="1">
              <a:off x="3361297" y="4558106"/>
              <a:ext cx="228372" cy="867893"/>
            </a:xfrm>
            <a:prstGeom prst="straightConnector1">
              <a:avLst/>
            </a:prstGeom>
            <a:ln w="38100" cmpd="sng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urved Connector 25">
              <a:extLst>
                <a:ext uri="{FF2B5EF4-FFF2-40B4-BE49-F238E27FC236}">
                  <a16:creationId xmlns:a16="http://schemas.microsoft.com/office/drawing/2014/main" id="{6FA84360-F005-F844-B9D4-E3CD1C2FA119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>
              <a:off x="3589669" y="4558106"/>
              <a:ext cx="299410" cy="851224"/>
            </a:xfrm>
            <a:prstGeom prst="straightConnector1">
              <a:avLst/>
            </a:prstGeom>
            <a:ln w="38100" cmpd="sng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7D652C1-7451-FA40-B492-F4F21E34D9E7}"/>
                </a:ext>
              </a:extLst>
            </p:cNvPr>
            <p:cNvSpPr/>
            <p:nvPr/>
          </p:nvSpPr>
          <p:spPr>
            <a:xfrm>
              <a:off x="1876473" y="4849463"/>
              <a:ext cx="66717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ndara" panose="020E0502030303020204" pitchFamily="34" charset="0"/>
                  <a:cs typeface="Calibri" panose="020F0502020204030204" pitchFamily="34" charset="0"/>
                </a:rPr>
                <a:t>0.6 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A51E08C-74C5-7445-911D-6C24B728D168}"/>
                </a:ext>
              </a:extLst>
            </p:cNvPr>
            <p:cNvSpPr/>
            <p:nvPr/>
          </p:nvSpPr>
          <p:spPr>
            <a:xfrm>
              <a:off x="966175" y="4850586"/>
              <a:ext cx="66075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ndara" panose="020E0502030303020204" pitchFamily="34" charset="0"/>
                  <a:cs typeface="Calibri" panose="020F0502020204030204" pitchFamily="34" charset="0"/>
                </a:rPr>
                <a:t>0.4 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8E00D57-AAFB-F542-A162-EDEFB306F3E6}"/>
                </a:ext>
              </a:extLst>
            </p:cNvPr>
            <p:cNvSpPr/>
            <p:nvPr/>
          </p:nvSpPr>
          <p:spPr>
            <a:xfrm>
              <a:off x="3810128" y="4847135"/>
              <a:ext cx="60465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ndara" panose="020E0502030303020204" pitchFamily="34" charset="0"/>
                  <a:cs typeface="Calibri" panose="020F0502020204030204" pitchFamily="34" charset="0"/>
                </a:rPr>
                <a:t>0.1 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770EA7E-59AB-9546-8EB9-0E9EB0F99604}"/>
                </a:ext>
              </a:extLst>
            </p:cNvPr>
            <p:cNvSpPr/>
            <p:nvPr/>
          </p:nvSpPr>
          <p:spPr>
            <a:xfrm>
              <a:off x="2899830" y="4848258"/>
              <a:ext cx="665567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Candara" panose="020E0502030303020204" pitchFamily="34" charset="0"/>
                  <a:cs typeface="Calibri" panose="020F0502020204030204" pitchFamily="34" charset="0"/>
                </a:rPr>
                <a:t>0.9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14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947E-E312-3B4F-9667-503F02EF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E6AC9-8274-CA4A-82A9-DB64144B40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646886"/>
                <a:ext cx="10972800" cy="2918191"/>
              </a:xfrm>
            </p:spPr>
            <p:txBody>
              <a:bodyPr>
                <a:normAutofit/>
              </a:bodyPr>
              <a:lstStyle/>
              <a:p>
                <a:pPr marL="11113" indent="0">
                  <a:buNone/>
                </a:pPr>
                <a:r>
                  <a:rPr lang="en-US" sz="2800" dirty="0">
                    <a:solidFill>
                      <a:srgbClr val="FF0000"/>
                    </a:solidFill>
                  </a:rPr>
                  <a:t>P(s</a:t>
                </a:r>
                <a:r>
                  <a:rPr lang="en-US" sz="2800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US" sz="2800" dirty="0">
                    <a:solidFill>
                      <a:srgbClr val="FF0000"/>
                    </a:solidFill>
                  </a:rPr>
                  <a:t>|h</a:t>
                </a:r>
                <a:r>
                  <a:rPr lang="en-US" sz="2800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US" sz="2800" dirty="0">
                    <a:solidFill>
                      <a:srgbClr val="FF0000"/>
                    </a:solidFill>
                  </a:rPr>
                  <a:t>) = ?</a:t>
                </a:r>
              </a:p>
              <a:p>
                <a:r>
                  <a:rPr lang="en-US" sz="2800" dirty="0"/>
                  <a:t>P(s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|h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)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m:rPr>
                        <m:nor/>
                      </m:rPr>
                      <a:rPr lang="en-US" sz="2800" dirty="0"/>
                      <m:t>P</m:t>
                    </m:r>
                    <m:r>
                      <m:rPr>
                        <m:nor/>
                      </m:rPr>
                      <a:rPr lang="en-US" sz="2800" dirty="0"/>
                      <m:t>(</m:t>
                    </m:r>
                    <m:r>
                      <m:rPr>
                        <m:nor/>
                      </m:rPr>
                      <a:rPr lang="en-US" sz="2800" dirty="0"/>
                      <m:t>s</m:t>
                    </m:r>
                    <m:r>
                      <m:rPr>
                        <m:nor/>
                      </m:rPr>
                      <a:rPr lang="en-US" sz="2800" baseline="-25000" dirty="0"/>
                      <m:t>1</m:t>
                    </m:r>
                    <m:r>
                      <m:rPr>
                        <m:nor/>
                      </m:rPr>
                      <a:rPr lang="en-US" sz="2800" dirty="0"/>
                      <m:t>,</m:t>
                    </m:r>
                    <m:r>
                      <m:rPr>
                        <m:nor/>
                      </m:rPr>
                      <a:rPr lang="en-US" sz="2800" dirty="0"/>
                      <m:t>h</m:t>
                    </m:r>
                    <m:r>
                      <m:rPr>
                        <m:nor/>
                      </m:rPr>
                      <a:rPr lang="en-US" sz="2800" baseline="-25000" dirty="0"/>
                      <m:t>1</m:t>
                    </m:r>
                    <m:r>
                      <m:rPr>
                        <m:nor/>
                      </m:rPr>
                      <a:rPr lang="en-US" sz="2800" dirty="0"/>
                      <m:t>)</m:t>
                    </m:r>
                  </m:oMath>
                </a14:m>
                <a:r>
                  <a:rPr lang="en-US" sz="2800" dirty="0"/>
                  <a:t> = P(h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|s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) P(s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) = 0.9*0.8 = 0.72</a:t>
                </a:r>
              </a:p>
              <a:p>
                <a:r>
                  <a:rPr lang="en-US" sz="2800" dirty="0"/>
                  <a:t>P(r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|h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)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</m:oMath>
                </a14:m>
                <a:r>
                  <a:rPr lang="en-US" sz="2800" dirty="0"/>
                  <a:t>P(r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,h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) = P(h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|r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) P(r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) = 0.4*0.2 = 0.08</a:t>
                </a:r>
              </a:p>
              <a:p>
                <a:r>
                  <a:rPr lang="en-US" sz="2800" dirty="0"/>
                  <a:t>P(s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|h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) = 0.72/(0.72+0.08) = 0.9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E6AC9-8274-CA4A-82A9-DB64144B40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646886"/>
                <a:ext cx="10972800" cy="2918191"/>
              </a:xfrm>
              <a:blipFill>
                <a:blip r:embed="rId2"/>
                <a:stretch>
                  <a:fillRect l="-1387" t="-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9868B-D8EF-8543-8840-2E64CDC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67E2031-A033-714A-BBA2-23300F767DDA}"/>
              </a:ext>
            </a:extLst>
          </p:cNvPr>
          <p:cNvSpPr/>
          <p:nvPr/>
        </p:nvSpPr>
        <p:spPr>
          <a:xfrm>
            <a:off x="6628141" y="1332879"/>
            <a:ext cx="431695" cy="4450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r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1D054B0-114F-FE45-B061-2FB292868F52}"/>
              </a:ext>
            </a:extLst>
          </p:cNvPr>
          <p:cNvSpPr/>
          <p:nvPr/>
        </p:nvSpPr>
        <p:spPr>
          <a:xfrm>
            <a:off x="8228341" y="1332879"/>
            <a:ext cx="431695" cy="4450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AE3D6F7C-4714-0C45-BE9A-67C4A4BD13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44088" y="501650"/>
            <a:ext cx="12700" cy="1600200"/>
          </a:xfrm>
          <a:prstGeom prst="curvedConnector3">
            <a:avLst>
              <a:gd name="adj1" fmla="val 2895654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28D09793-F62A-CA4A-A841-F17045D39D5B}"/>
              </a:ext>
            </a:extLst>
          </p:cNvPr>
          <p:cNvCxnSpPr>
            <a:cxnSpLocks/>
            <a:stCxn id="35" idx="4"/>
            <a:endCxn id="30" idx="4"/>
          </p:cNvCxnSpPr>
          <p:nvPr/>
        </p:nvCxnSpPr>
        <p:spPr>
          <a:xfrm rot="5400000">
            <a:off x="7644088" y="977787"/>
            <a:ext cx="12700" cy="1600200"/>
          </a:xfrm>
          <a:prstGeom prst="curvedConnector3">
            <a:avLst>
              <a:gd name="adj1" fmla="val 2463157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726DF3C-CA87-AF40-BCC5-7C407A31CCB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7156" y="1555383"/>
            <a:ext cx="314668" cy="12700"/>
          </a:xfrm>
          <a:prstGeom prst="curvedConnector5">
            <a:avLst>
              <a:gd name="adj1" fmla="val -72648"/>
              <a:gd name="adj2" fmla="val -4902205"/>
              <a:gd name="adj3" fmla="val 172648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C33A9B2-6ADB-D143-A07B-341462EE283B}"/>
              </a:ext>
            </a:extLst>
          </p:cNvPr>
          <p:cNvSpPr/>
          <p:nvPr/>
        </p:nvSpPr>
        <p:spPr>
          <a:xfrm>
            <a:off x="5450456" y="1295401"/>
            <a:ext cx="667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0.6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B2394C-0F21-4640-BA9F-8081161AE2F3}"/>
              </a:ext>
            </a:extLst>
          </p:cNvPr>
          <p:cNvSpPr/>
          <p:nvPr/>
        </p:nvSpPr>
        <p:spPr>
          <a:xfrm>
            <a:off x="7329677" y="914401"/>
            <a:ext cx="660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0.4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66CF5D8-B862-9149-82FB-AB597665C7C7}"/>
              </a:ext>
            </a:extLst>
          </p:cNvPr>
          <p:cNvSpPr/>
          <p:nvPr/>
        </p:nvSpPr>
        <p:spPr>
          <a:xfrm>
            <a:off x="7358218" y="1676401"/>
            <a:ext cx="641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0.2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6624B7-EED5-B946-B771-77ACFBCA2B72}"/>
              </a:ext>
            </a:extLst>
          </p:cNvPr>
          <p:cNvSpPr/>
          <p:nvPr/>
        </p:nvSpPr>
        <p:spPr>
          <a:xfrm>
            <a:off x="9298282" y="1255794"/>
            <a:ext cx="667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0.8 </a:t>
            </a: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8D3118EF-F636-E942-B86F-EA66D6968C80}"/>
              </a:ext>
            </a:extLst>
          </p:cNvPr>
          <p:cNvCxnSpPr>
            <a:cxnSpLocks/>
            <a:stCxn id="35" idx="7"/>
            <a:endCxn id="35" idx="5"/>
          </p:cNvCxnSpPr>
          <p:nvPr/>
        </p:nvCxnSpPr>
        <p:spPr>
          <a:xfrm rot="16200000" flipH="1">
            <a:off x="8439481" y="1555383"/>
            <a:ext cx="314668" cy="12700"/>
          </a:xfrm>
          <a:prstGeom prst="curvedConnector5">
            <a:avLst>
              <a:gd name="adj1" fmla="val -72648"/>
              <a:gd name="adj2" fmla="val 4701378"/>
              <a:gd name="adj3" fmla="val 172648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19A4FEA0-FD78-8A4C-AC07-C3B0861E23BA}"/>
              </a:ext>
            </a:extLst>
          </p:cNvPr>
          <p:cNvSpPr/>
          <p:nvPr/>
        </p:nvSpPr>
        <p:spPr>
          <a:xfrm>
            <a:off x="6247141" y="258061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h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7E6AC1B-558F-3546-828D-93BF14216F87}"/>
              </a:ext>
            </a:extLst>
          </p:cNvPr>
          <p:cNvSpPr/>
          <p:nvPr/>
        </p:nvSpPr>
        <p:spPr>
          <a:xfrm>
            <a:off x="6774923" y="2563941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g</a:t>
            </a:r>
          </a:p>
        </p:txBody>
      </p:sp>
      <p:cxnSp>
        <p:nvCxnSpPr>
          <p:cNvPr id="51" name="Curved Connector 25">
            <a:extLst>
              <a:ext uri="{FF2B5EF4-FFF2-40B4-BE49-F238E27FC236}">
                <a16:creationId xmlns:a16="http://schemas.microsoft.com/office/drawing/2014/main" id="{28910AEF-AED9-C445-8A96-4FE2CAABB54E}"/>
              </a:ext>
            </a:extLst>
          </p:cNvPr>
          <p:cNvCxnSpPr>
            <a:cxnSpLocks/>
            <a:stCxn id="30" idx="3"/>
            <a:endCxn id="49" idx="0"/>
          </p:cNvCxnSpPr>
          <p:nvPr/>
        </p:nvCxnSpPr>
        <p:spPr>
          <a:xfrm flipH="1">
            <a:off x="6462988" y="1712718"/>
            <a:ext cx="228372" cy="867893"/>
          </a:xfrm>
          <a:prstGeom prst="straightConnector1">
            <a:avLst/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urved Connector 25">
            <a:extLst>
              <a:ext uri="{FF2B5EF4-FFF2-40B4-BE49-F238E27FC236}">
                <a16:creationId xmlns:a16="http://schemas.microsoft.com/office/drawing/2014/main" id="{7FB75A59-C938-784F-A99B-453CE7BB08E9}"/>
              </a:ext>
            </a:extLst>
          </p:cNvPr>
          <p:cNvCxnSpPr>
            <a:cxnSpLocks/>
            <a:stCxn id="30" idx="3"/>
            <a:endCxn id="50" idx="0"/>
          </p:cNvCxnSpPr>
          <p:nvPr/>
        </p:nvCxnSpPr>
        <p:spPr>
          <a:xfrm>
            <a:off x="6691360" y="1712717"/>
            <a:ext cx="299410" cy="851224"/>
          </a:xfrm>
          <a:prstGeom prst="straightConnector1">
            <a:avLst/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DD1B0256-90A0-7848-9E02-4E5D6721458E}"/>
              </a:ext>
            </a:extLst>
          </p:cNvPr>
          <p:cNvSpPr/>
          <p:nvPr/>
        </p:nvSpPr>
        <p:spPr>
          <a:xfrm>
            <a:off x="8132254" y="2614179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h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FB8FE2D-8EFD-DA4C-A471-D067D99856E3}"/>
              </a:ext>
            </a:extLst>
          </p:cNvPr>
          <p:cNvSpPr/>
          <p:nvPr/>
        </p:nvSpPr>
        <p:spPr>
          <a:xfrm>
            <a:off x="8660036" y="259751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g</a:t>
            </a:r>
          </a:p>
        </p:txBody>
      </p:sp>
      <p:cxnSp>
        <p:nvCxnSpPr>
          <p:cNvPr id="55" name="Curved Connector 25">
            <a:extLst>
              <a:ext uri="{FF2B5EF4-FFF2-40B4-BE49-F238E27FC236}">
                <a16:creationId xmlns:a16="http://schemas.microsoft.com/office/drawing/2014/main" id="{15E1E9E6-8F81-7346-A00B-74ABA4AC8C1B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8348101" y="1746287"/>
            <a:ext cx="228372" cy="867893"/>
          </a:xfrm>
          <a:prstGeom prst="straightConnector1">
            <a:avLst/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urved Connector 25">
            <a:extLst>
              <a:ext uri="{FF2B5EF4-FFF2-40B4-BE49-F238E27FC236}">
                <a16:creationId xmlns:a16="http://schemas.microsoft.com/office/drawing/2014/main" id="{B9677B92-6695-8345-AF61-54AB1E9D6982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8576473" y="1746286"/>
            <a:ext cx="299410" cy="851224"/>
          </a:xfrm>
          <a:prstGeom prst="straightConnector1">
            <a:avLst/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DB4EA4B-2F48-7241-B9BE-EC686DAB6FBB}"/>
              </a:ext>
            </a:extLst>
          </p:cNvPr>
          <p:cNvSpPr/>
          <p:nvPr/>
        </p:nvSpPr>
        <p:spPr>
          <a:xfrm>
            <a:off x="6863277" y="2037644"/>
            <a:ext cx="667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0.6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C3F986-A675-0448-8147-85082943C544}"/>
              </a:ext>
            </a:extLst>
          </p:cNvPr>
          <p:cNvSpPr/>
          <p:nvPr/>
        </p:nvSpPr>
        <p:spPr>
          <a:xfrm>
            <a:off x="5952979" y="2038767"/>
            <a:ext cx="660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0.4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CFC28B0-9EF1-3946-90E2-816DFF7FAA6F}"/>
              </a:ext>
            </a:extLst>
          </p:cNvPr>
          <p:cNvSpPr/>
          <p:nvPr/>
        </p:nvSpPr>
        <p:spPr>
          <a:xfrm>
            <a:off x="8796933" y="2035316"/>
            <a:ext cx="6046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0.1 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CD9B95F-857C-D148-8DCE-83E485344C66}"/>
              </a:ext>
            </a:extLst>
          </p:cNvPr>
          <p:cNvSpPr/>
          <p:nvPr/>
        </p:nvSpPr>
        <p:spPr>
          <a:xfrm>
            <a:off x="7886635" y="2036439"/>
            <a:ext cx="6655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0.9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5416975-3CF8-C044-A4A8-5DA2C5BDEEBC}"/>
              </a:ext>
            </a:extLst>
          </p:cNvPr>
          <p:cNvSpPr/>
          <p:nvPr/>
        </p:nvSpPr>
        <p:spPr>
          <a:xfrm>
            <a:off x="6918742" y="3082696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P(s</a:t>
            </a:r>
            <a:r>
              <a:rPr lang="en-US" sz="2400" baseline="-25000" dirty="0">
                <a:latin typeface="Candara" panose="020E0502030303020204" pitchFamily="34" charset="0"/>
                <a:cs typeface="Calibri" panose="020F0502020204030204" pitchFamily="34" charset="0"/>
              </a:rPr>
              <a:t>1</a:t>
            </a:r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) = 0.8</a:t>
            </a:r>
            <a:endParaRPr lang="en-US" sz="2400" dirty="0">
              <a:solidFill>
                <a:srgbClr val="FF0000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1508BB7-4351-8F41-A49E-5185760D1954}"/>
              </a:ext>
            </a:extLst>
          </p:cNvPr>
          <p:cNvSpPr/>
          <p:nvPr/>
        </p:nvSpPr>
        <p:spPr>
          <a:xfrm>
            <a:off x="2060715" y="1106737"/>
            <a:ext cx="431695" cy="4450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solidFill>
                  <a:srgbClr val="FF0000"/>
                </a:solidFill>
                <a:latin typeface="Candara" panose="020E0502030303020204" pitchFamily="34" charset="0"/>
              </a:rPr>
              <a:t>1</a:t>
            </a:r>
            <a:endParaRPr lang="en-US" sz="2400" dirty="0">
              <a:solidFill>
                <a:srgbClr val="FF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884B048-C9CC-1F4E-8D58-9BCD9FE772B1}"/>
              </a:ext>
            </a:extLst>
          </p:cNvPr>
          <p:cNvCxnSpPr>
            <a:cxnSpLocks/>
          </p:cNvCxnSpPr>
          <p:nvPr/>
        </p:nvCxnSpPr>
        <p:spPr>
          <a:xfrm>
            <a:off x="2492410" y="1329241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0AA68531-7DEE-EC41-92F1-B5E73D9BA946}"/>
              </a:ext>
            </a:extLst>
          </p:cNvPr>
          <p:cNvSpPr/>
          <p:nvPr/>
        </p:nvSpPr>
        <p:spPr>
          <a:xfrm>
            <a:off x="2060714" y="1824523"/>
            <a:ext cx="431695" cy="4450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0000CC"/>
                </a:solidFill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solidFill>
                  <a:srgbClr val="0000CC"/>
                </a:solidFill>
                <a:latin typeface="Candara" panose="020E0502030303020204" pitchFamily="34" charset="0"/>
              </a:rPr>
              <a:t>1</a:t>
            </a:r>
            <a:endParaRPr lang="en-US" sz="2400" dirty="0">
              <a:solidFill>
                <a:srgbClr val="0000CC"/>
              </a:solidFill>
              <a:latin typeface="Candara" panose="020E0502030303020204" pitchFamily="34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ED1D99B-27BC-0F46-9EA3-3912DEB226F2}"/>
              </a:ext>
            </a:extLst>
          </p:cNvPr>
          <p:cNvCxnSpPr>
            <a:cxnSpLocks/>
            <a:stCxn id="64" idx="4"/>
            <a:endCxn id="66" idx="0"/>
          </p:cNvCxnSpPr>
          <p:nvPr/>
        </p:nvCxnSpPr>
        <p:spPr>
          <a:xfrm flipH="1">
            <a:off x="2276562" y="1551745"/>
            <a:ext cx="1" cy="27277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D2A2C32-7432-AB41-BDA8-996EE7A04E58}"/>
              </a:ext>
            </a:extLst>
          </p:cNvPr>
          <p:cNvCxnSpPr>
            <a:cxnSpLocks/>
          </p:cNvCxnSpPr>
          <p:nvPr/>
        </p:nvCxnSpPr>
        <p:spPr>
          <a:xfrm>
            <a:off x="3330610" y="1329241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C6D3E966-2113-FA46-AFD0-EADC85AE860E}"/>
              </a:ext>
            </a:extLst>
          </p:cNvPr>
          <p:cNvSpPr/>
          <p:nvPr/>
        </p:nvSpPr>
        <p:spPr>
          <a:xfrm>
            <a:off x="2898914" y="1839603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3518873-7C36-0047-BBE1-54339F15794A}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3114762" y="1551745"/>
            <a:ext cx="1" cy="28785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C3C22372-C9C7-9A49-8ED7-62CC4ADFE33D}"/>
              </a:ext>
            </a:extLst>
          </p:cNvPr>
          <p:cNvSpPr/>
          <p:nvPr/>
        </p:nvSpPr>
        <p:spPr>
          <a:xfrm>
            <a:off x="3737115" y="1106737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8F200DB-EEB3-5947-B4D3-B7BB0458D507}"/>
              </a:ext>
            </a:extLst>
          </p:cNvPr>
          <p:cNvCxnSpPr>
            <a:cxnSpLocks/>
          </p:cNvCxnSpPr>
          <p:nvPr/>
        </p:nvCxnSpPr>
        <p:spPr>
          <a:xfrm>
            <a:off x="4168810" y="1329241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31F125F-DD85-3942-9761-AF338040FC67}"/>
              </a:ext>
            </a:extLst>
          </p:cNvPr>
          <p:cNvSpPr/>
          <p:nvPr/>
        </p:nvSpPr>
        <p:spPr>
          <a:xfrm>
            <a:off x="3737114" y="1839603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02BD382-C208-4B40-AF85-A0D02058FA5C}"/>
              </a:ext>
            </a:extLst>
          </p:cNvPr>
          <p:cNvCxnSpPr>
            <a:cxnSpLocks/>
            <a:stCxn id="72" idx="4"/>
            <a:endCxn id="74" idx="0"/>
          </p:cNvCxnSpPr>
          <p:nvPr/>
        </p:nvCxnSpPr>
        <p:spPr>
          <a:xfrm flipH="1">
            <a:off x="3952962" y="1551745"/>
            <a:ext cx="1" cy="28785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2BC8ADF-1649-B944-B767-BBEC65865258}"/>
              </a:ext>
            </a:extLst>
          </p:cNvPr>
          <p:cNvCxnSpPr>
            <a:cxnSpLocks/>
          </p:cNvCxnSpPr>
          <p:nvPr/>
        </p:nvCxnSpPr>
        <p:spPr>
          <a:xfrm>
            <a:off x="4753220" y="1329241"/>
            <a:ext cx="406505" cy="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8FB898AD-7375-BE46-B62D-93FDDD7CEC9E}"/>
              </a:ext>
            </a:extLst>
          </p:cNvPr>
          <p:cNvSpPr/>
          <p:nvPr/>
        </p:nvSpPr>
        <p:spPr>
          <a:xfrm>
            <a:off x="2898915" y="1106737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44BE42-C793-604F-ACCE-962D7C07807A}"/>
              </a:ext>
            </a:extLst>
          </p:cNvPr>
          <p:cNvSpPr/>
          <p:nvPr/>
        </p:nvSpPr>
        <p:spPr>
          <a:xfrm>
            <a:off x="2082064" y="2350073"/>
            <a:ext cx="4235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  <a:latin typeface="Candara" panose="020E0502030303020204" pitchFamily="34" charset="0"/>
              </a:rPr>
              <a:t>h</a:t>
            </a:r>
            <a:r>
              <a:rPr lang="en-US" sz="2400" baseline="-25000" dirty="0">
                <a:solidFill>
                  <a:srgbClr val="0000CC"/>
                </a:solidFill>
                <a:latin typeface="Candara" panose="020E0502030303020204" pitchFamily="34" charset="0"/>
              </a:rPr>
              <a:t>1</a:t>
            </a:r>
            <a:endParaRPr lang="en-US" sz="2400" dirty="0">
              <a:solidFill>
                <a:srgbClr val="0000CC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2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94CF7-7E28-B041-8BC9-964755DA1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FE3FB-4D97-154A-B64F-CD56603B3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1" y="1295400"/>
            <a:ext cx="3995768" cy="5504688"/>
          </a:xfrm>
        </p:spPr>
        <p:txBody>
          <a:bodyPr>
            <a:normAutofit/>
          </a:bodyPr>
          <a:lstStyle/>
          <a:p>
            <a:r>
              <a:rPr lang="en-US" dirty="0"/>
              <a:t>When repairing a car, we assume that whatever is broken remains broken during the process of diagnosis. </a:t>
            </a:r>
          </a:p>
          <a:p>
            <a:r>
              <a:rPr lang="en-US" dirty="0"/>
              <a:t>The task is to infer the state of the car from observed evidence, which also remains fixed.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C5237-1D5D-A249-978C-9396427A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D8B9F51-34B3-114B-A15B-15D4EB5AF5B8}"/>
              </a:ext>
            </a:extLst>
          </p:cNvPr>
          <p:cNvSpPr/>
          <p:nvPr/>
        </p:nvSpPr>
        <p:spPr>
          <a:xfrm>
            <a:off x="9042040" y="4863335"/>
            <a:ext cx="986576" cy="53340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ndara" panose="020E0502030303020204" pitchFamily="34" charset="0"/>
              </a:rPr>
              <a:t>car won’t start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B2D1A45-029A-734A-8AB6-7B4AF3040933}"/>
              </a:ext>
            </a:extLst>
          </p:cNvPr>
          <p:cNvSpPr/>
          <p:nvPr/>
        </p:nvSpPr>
        <p:spPr>
          <a:xfrm>
            <a:off x="10286444" y="4863335"/>
            <a:ext cx="838200" cy="533400"/>
          </a:xfrm>
          <a:prstGeom prst="roundRect">
            <a:avLst>
              <a:gd name="adj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dipstick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3F90E3B-4A6F-3D46-96A8-10A47DC93BDE}"/>
              </a:ext>
            </a:extLst>
          </p:cNvPr>
          <p:cNvSpPr/>
          <p:nvPr/>
        </p:nvSpPr>
        <p:spPr>
          <a:xfrm>
            <a:off x="8305244" y="3720335"/>
            <a:ext cx="533400" cy="533400"/>
          </a:xfrm>
          <a:prstGeom prst="roundRect">
            <a:avLst>
              <a:gd name="adj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no oil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FB79065-B9DD-6E49-9AE0-9E8AF4ED25FC}"/>
              </a:ext>
            </a:extLst>
          </p:cNvPr>
          <p:cNvSpPr/>
          <p:nvPr/>
        </p:nvSpPr>
        <p:spPr>
          <a:xfrm>
            <a:off x="9067244" y="3720335"/>
            <a:ext cx="533400" cy="533400"/>
          </a:xfrm>
          <a:prstGeom prst="roundRect">
            <a:avLst>
              <a:gd name="adj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no gas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873B894-20BA-1B49-A328-517B80A88E28}"/>
              </a:ext>
            </a:extLst>
          </p:cNvPr>
          <p:cNvSpPr/>
          <p:nvPr/>
        </p:nvSpPr>
        <p:spPr>
          <a:xfrm>
            <a:off x="9829244" y="3720335"/>
            <a:ext cx="914400" cy="533400"/>
          </a:xfrm>
          <a:prstGeom prst="roundRect">
            <a:avLst>
              <a:gd name="adj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fuel line blocked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596A633-7869-E24E-9965-8F3A92BFF4BC}"/>
              </a:ext>
            </a:extLst>
          </p:cNvPr>
          <p:cNvSpPr/>
          <p:nvPr/>
        </p:nvSpPr>
        <p:spPr>
          <a:xfrm>
            <a:off x="10972244" y="3720335"/>
            <a:ext cx="838200" cy="533400"/>
          </a:xfrm>
          <a:prstGeom prst="roundRect">
            <a:avLst>
              <a:gd name="adj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starter broken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489FED-CA96-1A41-9CA7-6CEC304437A0}"/>
              </a:ext>
            </a:extLst>
          </p:cNvPr>
          <p:cNvSpPr/>
          <p:nvPr/>
        </p:nvSpPr>
        <p:spPr>
          <a:xfrm>
            <a:off x="6757758" y="3720335"/>
            <a:ext cx="820976" cy="533400"/>
          </a:xfrm>
          <a:prstGeom prst="roundRect">
            <a:avLst>
              <a:gd name="adj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battery flat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B75DA84-5F1D-FA46-AF61-5F6CCCA82167}"/>
              </a:ext>
            </a:extLst>
          </p:cNvPr>
          <p:cNvSpPr/>
          <p:nvPr/>
        </p:nvSpPr>
        <p:spPr>
          <a:xfrm>
            <a:off x="5790644" y="2653535"/>
            <a:ext cx="805841" cy="533400"/>
          </a:xfrm>
          <a:prstGeom prst="roundRect">
            <a:avLst>
              <a:gd name="adj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battery dead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4B1C957-AD7E-EB4B-B420-39D634ABE740}"/>
              </a:ext>
            </a:extLst>
          </p:cNvPr>
          <p:cNvSpPr/>
          <p:nvPr/>
        </p:nvSpPr>
        <p:spPr>
          <a:xfrm>
            <a:off x="5236629" y="1644146"/>
            <a:ext cx="829587" cy="533400"/>
          </a:xfrm>
          <a:prstGeom prst="roundRect">
            <a:avLst>
              <a:gd name="adj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battery age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5A31F66-A0F1-2348-BE11-5D60FE614DB9}"/>
              </a:ext>
            </a:extLst>
          </p:cNvPr>
          <p:cNvSpPr/>
          <p:nvPr/>
        </p:nvSpPr>
        <p:spPr>
          <a:xfrm>
            <a:off x="7238445" y="1644146"/>
            <a:ext cx="1101767" cy="533400"/>
          </a:xfrm>
          <a:prstGeom prst="roundRect">
            <a:avLst>
              <a:gd name="adj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alternator broken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8DA0188-A4D4-8046-80D1-1A56B3826B12}"/>
              </a:ext>
            </a:extLst>
          </p:cNvPr>
          <p:cNvSpPr/>
          <p:nvPr/>
        </p:nvSpPr>
        <p:spPr>
          <a:xfrm>
            <a:off x="8762444" y="1644146"/>
            <a:ext cx="876300" cy="533400"/>
          </a:xfrm>
          <a:prstGeom prst="roundRect">
            <a:avLst>
              <a:gd name="adj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 err="1">
                <a:latin typeface="Candara" panose="020E0502030303020204" pitchFamily="34" charset="0"/>
              </a:rPr>
              <a:t>fanbelt</a:t>
            </a:r>
            <a:r>
              <a:rPr lang="en-US" sz="1600" dirty="0">
                <a:latin typeface="Candara" panose="020E0502030303020204" pitchFamily="34" charset="0"/>
              </a:rPr>
              <a:t> broken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1D5C18F-60B9-814D-9F33-DC1B903864D6}"/>
              </a:ext>
            </a:extLst>
          </p:cNvPr>
          <p:cNvSpPr/>
          <p:nvPr/>
        </p:nvSpPr>
        <p:spPr>
          <a:xfrm>
            <a:off x="5333444" y="4863335"/>
            <a:ext cx="685800" cy="533400"/>
          </a:xfrm>
          <a:prstGeom prst="roundRect">
            <a:avLst>
              <a:gd name="adj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lights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5ECFEE0-F95B-084B-830E-73595AAE933A}"/>
              </a:ext>
            </a:extLst>
          </p:cNvPr>
          <p:cNvSpPr/>
          <p:nvPr/>
        </p:nvSpPr>
        <p:spPr>
          <a:xfrm>
            <a:off x="7848044" y="4863335"/>
            <a:ext cx="723900" cy="533400"/>
          </a:xfrm>
          <a:prstGeom prst="roundRect">
            <a:avLst>
              <a:gd name="adj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gas gauge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5B1A07C-9C04-6A42-A004-C520D8F861C2}"/>
              </a:ext>
            </a:extLst>
          </p:cNvPr>
          <p:cNvSpPr/>
          <p:nvPr/>
        </p:nvSpPr>
        <p:spPr>
          <a:xfrm>
            <a:off x="7719131" y="2653535"/>
            <a:ext cx="961371" cy="533400"/>
          </a:xfrm>
          <a:prstGeom prst="roundRect">
            <a:avLst>
              <a:gd name="adj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not charging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A1FACB1-0A50-0744-A629-6B7716BF8883}"/>
              </a:ext>
            </a:extLst>
          </p:cNvPr>
          <p:cNvSpPr/>
          <p:nvPr/>
        </p:nvSpPr>
        <p:spPr>
          <a:xfrm>
            <a:off x="5236629" y="3720335"/>
            <a:ext cx="961372" cy="533400"/>
          </a:xfrm>
          <a:prstGeom prst="roundRect">
            <a:avLst>
              <a:gd name="adj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battery meter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1C10E36-5ACA-964E-8FCC-B64C16FA37CD}"/>
              </a:ext>
            </a:extLst>
          </p:cNvPr>
          <p:cNvSpPr/>
          <p:nvPr/>
        </p:nvSpPr>
        <p:spPr>
          <a:xfrm>
            <a:off x="6757759" y="4863335"/>
            <a:ext cx="603857" cy="533400"/>
          </a:xfrm>
          <a:prstGeom prst="roundRect">
            <a:avLst>
              <a:gd name="adj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oil light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B78253-8246-5C46-B8B1-0428337B8FC5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>
            <a:off x="5651422" y="2177547"/>
            <a:ext cx="542142" cy="475989"/>
          </a:xfrm>
          <a:prstGeom prst="straightConnector1">
            <a:avLst/>
          </a:prstGeom>
          <a:ln w="28575">
            <a:solidFill>
              <a:srgbClr val="0000CC"/>
            </a:solidFill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BDF731D-4967-154B-A59B-293D15554D90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>
            <a:off x="7168246" y="4253735"/>
            <a:ext cx="2367082" cy="609600"/>
          </a:xfrm>
          <a:prstGeom prst="straightConnector1">
            <a:avLst/>
          </a:prstGeom>
          <a:ln w="28575">
            <a:solidFill>
              <a:srgbClr val="0000CC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3F86A41-537F-A04B-B09C-87F250EBAAE1}"/>
              </a:ext>
            </a:extLst>
          </p:cNvPr>
          <p:cNvCxnSpPr>
            <a:cxnSpLocks/>
            <a:stCxn id="11" idx="2"/>
            <a:endCxn id="17" idx="0"/>
          </p:cNvCxnSpPr>
          <p:nvPr/>
        </p:nvCxnSpPr>
        <p:spPr>
          <a:xfrm>
            <a:off x="7168246" y="4253735"/>
            <a:ext cx="1041748" cy="609600"/>
          </a:xfrm>
          <a:prstGeom prst="straightConnector1">
            <a:avLst/>
          </a:prstGeom>
          <a:ln w="28575">
            <a:solidFill>
              <a:srgbClr val="0000CC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DC2DC7-578C-DF4C-976D-A9F485EF87CF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 flipH="1">
            <a:off x="7059688" y="4253735"/>
            <a:ext cx="108559" cy="609600"/>
          </a:xfrm>
          <a:prstGeom prst="straightConnector1">
            <a:avLst/>
          </a:prstGeom>
          <a:ln w="28575">
            <a:solidFill>
              <a:srgbClr val="0000CC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7336DD2-7CC1-7846-99D5-B874FE8C0C8F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flipH="1">
            <a:off x="5676344" y="4253735"/>
            <a:ext cx="1491902" cy="609600"/>
          </a:xfrm>
          <a:prstGeom prst="straightConnector1">
            <a:avLst/>
          </a:prstGeom>
          <a:ln w="28575">
            <a:solidFill>
              <a:srgbClr val="0000CC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A870C7D-BCBA-4C4C-A71F-D40322218A2B}"/>
              </a:ext>
            </a:extLst>
          </p:cNvPr>
          <p:cNvCxnSpPr>
            <a:cxnSpLocks/>
            <a:stCxn id="12" idx="2"/>
            <a:endCxn id="11" idx="0"/>
          </p:cNvCxnSpPr>
          <p:nvPr/>
        </p:nvCxnSpPr>
        <p:spPr>
          <a:xfrm>
            <a:off x="6193564" y="3186935"/>
            <a:ext cx="974682" cy="533400"/>
          </a:xfrm>
          <a:prstGeom prst="straightConnector1">
            <a:avLst/>
          </a:prstGeom>
          <a:ln w="28575">
            <a:solidFill>
              <a:srgbClr val="0000CC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050065-2508-EF4E-9F2D-2A6A16794DB9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 flipH="1">
            <a:off x="5717316" y="3186935"/>
            <a:ext cx="476249" cy="533400"/>
          </a:xfrm>
          <a:prstGeom prst="straightConnector1">
            <a:avLst/>
          </a:prstGeom>
          <a:ln w="28575">
            <a:solidFill>
              <a:srgbClr val="0000CC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903A9B-3522-4245-A8C1-68B6B92FC011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flipH="1">
            <a:off x="8199816" y="2177547"/>
            <a:ext cx="1000778" cy="475989"/>
          </a:xfrm>
          <a:prstGeom prst="straightConnector1">
            <a:avLst/>
          </a:prstGeom>
          <a:ln w="28575">
            <a:solidFill>
              <a:srgbClr val="0000CC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36C7586-B841-AF47-AA77-F890AE693C3D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>
          <a:xfrm flipH="1">
            <a:off x="7168246" y="3186935"/>
            <a:ext cx="1031570" cy="533400"/>
          </a:xfrm>
          <a:prstGeom prst="straightConnector1">
            <a:avLst/>
          </a:prstGeom>
          <a:ln w="28575">
            <a:solidFill>
              <a:srgbClr val="0000CC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75D58EB-563C-FC4B-9A7B-A60CD7BFAF4F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7789328" y="2177547"/>
            <a:ext cx="410488" cy="475989"/>
          </a:xfrm>
          <a:prstGeom prst="straightConnector1">
            <a:avLst/>
          </a:prstGeom>
          <a:ln w="28575">
            <a:solidFill>
              <a:srgbClr val="0000CC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FB0839A-B58A-3347-BFA3-B7A25DD00DF9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 flipH="1">
            <a:off x="7059688" y="4253735"/>
            <a:ext cx="1512257" cy="609600"/>
          </a:xfrm>
          <a:prstGeom prst="straightConnector1">
            <a:avLst/>
          </a:prstGeom>
          <a:ln w="28575">
            <a:solidFill>
              <a:srgbClr val="0000CC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344FBBC-28E2-604C-B33C-19019F808255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>
            <a:off x="8571944" y="4253735"/>
            <a:ext cx="963384" cy="609600"/>
          </a:xfrm>
          <a:prstGeom prst="straightConnector1">
            <a:avLst/>
          </a:prstGeom>
          <a:ln w="28575">
            <a:solidFill>
              <a:srgbClr val="0000CC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57FC8A1-5301-674B-AF50-DD5BE7D41AC0}"/>
              </a:ext>
            </a:extLst>
          </p:cNvPr>
          <p:cNvCxnSpPr>
            <a:cxnSpLocks/>
            <a:stCxn id="8" idx="2"/>
            <a:endCxn id="5" idx="0"/>
          </p:cNvCxnSpPr>
          <p:nvPr/>
        </p:nvCxnSpPr>
        <p:spPr>
          <a:xfrm>
            <a:off x="9333944" y="4253735"/>
            <a:ext cx="201384" cy="609600"/>
          </a:xfrm>
          <a:prstGeom prst="straightConnector1">
            <a:avLst/>
          </a:prstGeom>
          <a:ln w="28575">
            <a:solidFill>
              <a:srgbClr val="0000C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86A3002-7086-5D45-B9B8-FB3A17EFCF34}"/>
              </a:ext>
            </a:extLst>
          </p:cNvPr>
          <p:cNvCxnSpPr>
            <a:cxnSpLocks/>
            <a:stCxn id="9" idx="2"/>
            <a:endCxn id="5" idx="0"/>
          </p:cNvCxnSpPr>
          <p:nvPr/>
        </p:nvCxnSpPr>
        <p:spPr>
          <a:xfrm flipH="1">
            <a:off x="9535328" y="4253735"/>
            <a:ext cx="751116" cy="609600"/>
          </a:xfrm>
          <a:prstGeom prst="straightConnector1">
            <a:avLst/>
          </a:prstGeom>
          <a:ln w="28575">
            <a:solidFill>
              <a:srgbClr val="0000CC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4499B96-0BF4-714F-A812-8506656D153F}"/>
              </a:ext>
            </a:extLst>
          </p:cNvPr>
          <p:cNvCxnSpPr>
            <a:cxnSpLocks/>
            <a:stCxn id="10" idx="2"/>
            <a:endCxn id="5" idx="0"/>
          </p:cNvCxnSpPr>
          <p:nvPr/>
        </p:nvCxnSpPr>
        <p:spPr>
          <a:xfrm flipH="1">
            <a:off x="9535328" y="4253735"/>
            <a:ext cx="1856016" cy="609600"/>
          </a:xfrm>
          <a:prstGeom prst="straightConnector1">
            <a:avLst/>
          </a:prstGeom>
          <a:ln w="28575">
            <a:solidFill>
              <a:srgbClr val="0000CC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09F764-9A61-844C-801B-851999372814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 flipH="1">
            <a:off x="8209994" y="4253735"/>
            <a:ext cx="1123950" cy="609600"/>
          </a:xfrm>
          <a:prstGeom prst="straightConnector1">
            <a:avLst/>
          </a:prstGeom>
          <a:ln w="28575">
            <a:solidFill>
              <a:srgbClr val="0000CC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AF72125-7394-B345-8B89-60A8853041C8}"/>
              </a:ext>
            </a:extLst>
          </p:cNvPr>
          <p:cNvCxnSpPr>
            <a:cxnSpLocks/>
            <a:stCxn id="7" idx="2"/>
            <a:endCxn id="6" idx="0"/>
          </p:cNvCxnSpPr>
          <p:nvPr/>
        </p:nvCxnSpPr>
        <p:spPr>
          <a:xfrm>
            <a:off x="8571944" y="4253735"/>
            <a:ext cx="2133600" cy="609600"/>
          </a:xfrm>
          <a:prstGeom prst="straightConnector1">
            <a:avLst/>
          </a:prstGeom>
          <a:ln w="28575">
            <a:solidFill>
              <a:srgbClr val="0000CC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989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947E-E312-3B4F-9667-503F02EF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E6AC9-8274-CA4A-82A9-DB64144B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642574"/>
            <a:ext cx="10972800" cy="2910628"/>
          </a:xfrm>
        </p:spPr>
        <p:txBody>
          <a:bodyPr>
            <a:normAutofit/>
          </a:bodyPr>
          <a:lstStyle/>
          <a:p>
            <a:pPr marL="11113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P(s</a:t>
            </a:r>
            <a:r>
              <a:rPr lang="en-US" sz="2800" baseline="-25000" dirty="0">
                <a:solidFill>
                  <a:srgbClr val="FF0000"/>
                </a:solidFill>
              </a:rPr>
              <a:t>2</a:t>
            </a:r>
            <a:r>
              <a:rPr lang="en-US" sz="2800" dirty="0">
                <a:solidFill>
                  <a:srgbClr val="FF0000"/>
                </a:solidFill>
              </a:rPr>
              <a:t>|h</a:t>
            </a:r>
            <a:r>
              <a:rPr lang="en-US" sz="2800" baseline="-25000" dirty="0">
                <a:solidFill>
                  <a:srgbClr val="FF0000"/>
                </a:solidFill>
              </a:rPr>
              <a:t>1</a:t>
            </a:r>
            <a:r>
              <a:rPr lang="en-US" sz="2800" dirty="0">
                <a:solidFill>
                  <a:srgbClr val="FF0000"/>
                </a:solidFill>
              </a:rPr>
              <a:t>) = ?</a:t>
            </a:r>
          </a:p>
          <a:p>
            <a:pPr>
              <a:buClr>
                <a:schemeClr val="bg1"/>
              </a:buClr>
            </a:pPr>
            <a:r>
              <a:rPr lang="en-US" sz="2800" dirty="0"/>
              <a:t>= P(s</a:t>
            </a:r>
            <a:r>
              <a:rPr lang="en-US" sz="2800" baseline="-25000" dirty="0"/>
              <a:t>2</a:t>
            </a:r>
            <a:r>
              <a:rPr lang="en-US" sz="2800" dirty="0"/>
              <a:t>|r</a:t>
            </a:r>
            <a:r>
              <a:rPr lang="en-US" sz="2800" baseline="-25000" dirty="0"/>
              <a:t>1</a:t>
            </a:r>
            <a:r>
              <a:rPr lang="en-US" sz="2800" dirty="0"/>
              <a:t>,h</a:t>
            </a:r>
            <a:r>
              <a:rPr lang="en-US" sz="2800" baseline="-25000" dirty="0"/>
              <a:t>1</a:t>
            </a:r>
            <a:r>
              <a:rPr lang="en-US" sz="2800" dirty="0"/>
              <a:t>) P(r</a:t>
            </a:r>
            <a:r>
              <a:rPr lang="en-US" sz="2800" baseline="-25000" dirty="0"/>
              <a:t>1</a:t>
            </a:r>
            <a:r>
              <a:rPr lang="en-US" sz="2800" dirty="0"/>
              <a:t>|h</a:t>
            </a:r>
            <a:r>
              <a:rPr lang="en-US" sz="2800" baseline="-25000" dirty="0"/>
              <a:t>1</a:t>
            </a:r>
            <a:r>
              <a:rPr lang="en-US" sz="2800" dirty="0"/>
              <a:t>) + P(s</a:t>
            </a:r>
            <a:r>
              <a:rPr lang="en-US" sz="2800" baseline="-25000" dirty="0"/>
              <a:t>2</a:t>
            </a:r>
            <a:r>
              <a:rPr lang="en-US" sz="2800" dirty="0"/>
              <a:t>|s</a:t>
            </a:r>
            <a:r>
              <a:rPr lang="en-US" sz="2800" baseline="-25000" dirty="0"/>
              <a:t>1</a:t>
            </a:r>
            <a:r>
              <a:rPr lang="en-US" sz="2800" dirty="0"/>
              <a:t>,h</a:t>
            </a:r>
            <a:r>
              <a:rPr lang="en-US" sz="2800" baseline="-25000" dirty="0"/>
              <a:t>1</a:t>
            </a:r>
            <a:r>
              <a:rPr lang="en-US" sz="2800" dirty="0"/>
              <a:t>) P(s</a:t>
            </a:r>
            <a:r>
              <a:rPr lang="en-US" sz="2800" baseline="-25000" dirty="0"/>
              <a:t>1</a:t>
            </a:r>
            <a:r>
              <a:rPr lang="en-US" sz="2800" dirty="0"/>
              <a:t>|h</a:t>
            </a:r>
            <a:r>
              <a:rPr lang="en-US" sz="2800" baseline="-25000" dirty="0"/>
              <a:t>1</a:t>
            </a:r>
            <a:r>
              <a:rPr lang="en-US" sz="2800" dirty="0"/>
              <a:t>) </a:t>
            </a:r>
          </a:p>
          <a:p>
            <a:pPr>
              <a:buClr>
                <a:schemeClr val="bg1"/>
              </a:buClr>
            </a:pPr>
            <a:r>
              <a:rPr lang="en-US" sz="2800" dirty="0"/>
              <a:t>= P(s</a:t>
            </a:r>
            <a:r>
              <a:rPr lang="en-US" sz="2800" baseline="-25000" dirty="0"/>
              <a:t>2</a:t>
            </a:r>
            <a:r>
              <a:rPr lang="en-US" sz="2800" dirty="0"/>
              <a:t>|r</a:t>
            </a:r>
            <a:r>
              <a:rPr lang="en-US" sz="2800" baseline="-25000" dirty="0"/>
              <a:t>1</a:t>
            </a:r>
            <a:r>
              <a:rPr lang="en-US" sz="2800" dirty="0"/>
              <a:t>) P(r</a:t>
            </a:r>
            <a:r>
              <a:rPr lang="en-US" sz="2800" baseline="-25000" dirty="0"/>
              <a:t>1</a:t>
            </a:r>
            <a:r>
              <a:rPr lang="en-US" sz="2800" dirty="0"/>
              <a:t>|h</a:t>
            </a:r>
            <a:r>
              <a:rPr lang="en-US" sz="2800" baseline="-25000" dirty="0"/>
              <a:t>1</a:t>
            </a:r>
            <a:r>
              <a:rPr lang="en-US" sz="2800" dirty="0"/>
              <a:t>) + P(s</a:t>
            </a:r>
            <a:r>
              <a:rPr lang="en-US" sz="2800" baseline="-25000" dirty="0"/>
              <a:t>2</a:t>
            </a:r>
            <a:r>
              <a:rPr lang="en-US" sz="2800" dirty="0"/>
              <a:t>|s</a:t>
            </a:r>
            <a:r>
              <a:rPr lang="en-US" sz="2800" baseline="-25000" dirty="0"/>
              <a:t>1</a:t>
            </a:r>
            <a:r>
              <a:rPr lang="en-US" sz="2800" dirty="0"/>
              <a:t>) P(s</a:t>
            </a:r>
            <a:r>
              <a:rPr lang="en-US" sz="2800" baseline="-25000" dirty="0"/>
              <a:t>1</a:t>
            </a:r>
            <a:r>
              <a:rPr lang="en-US" sz="2800" dirty="0"/>
              <a:t>|h</a:t>
            </a:r>
            <a:r>
              <a:rPr lang="en-US" sz="2800" baseline="-25000" dirty="0"/>
              <a:t>1</a:t>
            </a:r>
            <a:r>
              <a:rPr lang="en-US" sz="2800" dirty="0"/>
              <a:t>) </a:t>
            </a:r>
          </a:p>
          <a:p>
            <a:pPr>
              <a:buClr>
                <a:schemeClr val="bg1"/>
              </a:buClr>
            </a:pPr>
            <a:r>
              <a:rPr lang="en-US" sz="2800" dirty="0"/>
              <a:t>= 0.4*0.1 + 0.8*0.9 = 0.76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9868B-D8EF-8543-8840-2E64CDC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67E2031-A033-714A-BBA2-23300F767DDA}"/>
              </a:ext>
            </a:extLst>
          </p:cNvPr>
          <p:cNvSpPr/>
          <p:nvPr/>
        </p:nvSpPr>
        <p:spPr>
          <a:xfrm>
            <a:off x="6628141" y="1332879"/>
            <a:ext cx="431695" cy="4450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r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1D054B0-114F-FE45-B061-2FB292868F52}"/>
              </a:ext>
            </a:extLst>
          </p:cNvPr>
          <p:cNvSpPr/>
          <p:nvPr/>
        </p:nvSpPr>
        <p:spPr>
          <a:xfrm>
            <a:off x="8228341" y="1332879"/>
            <a:ext cx="431695" cy="4450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AE3D6F7C-4714-0C45-BE9A-67C4A4BD13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44088" y="501650"/>
            <a:ext cx="12700" cy="1600200"/>
          </a:xfrm>
          <a:prstGeom prst="curvedConnector3">
            <a:avLst>
              <a:gd name="adj1" fmla="val 2895654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28D09793-F62A-CA4A-A841-F17045D39D5B}"/>
              </a:ext>
            </a:extLst>
          </p:cNvPr>
          <p:cNvCxnSpPr>
            <a:cxnSpLocks/>
            <a:stCxn id="35" idx="4"/>
            <a:endCxn id="30" idx="4"/>
          </p:cNvCxnSpPr>
          <p:nvPr/>
        </p:nvCxnSpPr>
        <p:spPr>
          <a:xfrm rot="5400000">
            <a:off x="7644088" y="977787"/>
            <a:ext cx="12700" cy="1600200"/>
          </a:xfrm>
          <a:prstGeom prst="curvedConnector3">
            <a:avLst>
              <a:gd name="adj1" fmla="val 2463157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726DF3C-CA87-AF40-BCC5-7C407A31CCB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7156" y="1555383"/>
            <a:ext cx="314668" cy="12700"/>
          </a:xfrm>
          <a:prstGeom prst="curvedConnector5">
            <a:avLst>
              <a:gd name="adj1" fmla="val -72648"/>
              <a:gd name="adj2" fmla="val -4902205"/>
              <a:gd name="adj3" fmla="val 172648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C33A9B2-6ADB-D143-A07B-341462EE283B}"/>
              </a:ext>
            </a:extLst>
          </p:cNvPr>
          <p:cNvSpPr/>
          <p:nvPr/>
        </p:nvSpPr>
        <p:spPr>
          <a:xfrm>
            <a:off x="5450456" y="1295401"/>
            <a:ext cx="667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0.6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B2394C-0F21-4640-BA9F-8081161AE2F3}"/>
              </a:ext>
            </a:extLst>
          </p:cNvPr>
          <p:cNvSpPr/>
          <p:nvPr/>
        </p:nvSpPr>
        <p:spPr>
          <a:xfrm>
            <a:off x="7329677" y="914401"/>
            <a:ext cx="660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0.4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66CF5D8-B862-9149-82FB-AB597665C7C7}"/>
              </a:ext>
            </a:extLst>
          </p:cNvPr>
          <p:cNvSpPr/>
          <p:nvPr/>
        </p:nvSpPr>
        <p:spPr>
          <a:xfrm>
            <a:off x="7358218" y="1676401"/>
            <a:ext cx="641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0.2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6624B7-EED5-B946-B771-77ACFBCA2B72}"/>
              </a:ext>
            </a:extLst>
          </p:cNvPr>
          <p:cNvSpPr/>
          <p:nvPr/>
        </p:nvSpPr>
        <p:spPr>
          <a:xfrm>
            <a:off x="9298282" y="1255794"/>
            <a:ext cx="667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0.8 </a:t>
            </a: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8D3118EF-F636-E942-B86F-EA66D6968C80}"/>
              </a:ext>
            </a:extLst>
          </p:cNvPr>
          <p:cNvCxnSpPr>
            <a:cxnSpLocks/>
            <a:stCxn id="35" idx="7"/>
            <a:endCxn id="35" idx="5"/>
          </p:cNvCxnSpPr>
          <p:nvPr/>
        </p:nvCxnSpPr>
        <p:spPr>
          <a:xfrm rot="16200000" flipH="1">
            <a:off x="8439481" y="1555383"/>
            <a:ext cx="314668" cy="12700"/>
          </a:xfrm>
          <a:prstGeom prst="curvedConnector5">
            <a:avLst>
              <a:gd name="adj1" fmla="val -72648"/>
              <a:gd name="adj2" fmla="val 4701378"/>
              <a:gd name="adj3" fmla="val 172648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19A4FEA0-FD78-8A4C-AC07-C3B0861E23BA}"/>
              </a:ext>
            </a:extLst>
          </p:cNvPr>
          <p:cNvSpPr/>
          <p:nvPr/>
        </p:nvSpPr>
        <p:spPr>
          <a:xfrm>
            <a:off x="6247141" y="258061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h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7E6AC1B-558F-3546-828D-93BF14216F87}"/>
              </a:ext>
            </a:extLst>
          </p:cNvPr>
          <p:cNvSpPr/>
          <p:nvPr/>
        </p:nvSpPr>
        <p:spPr>
          <a:xfrm>
            <a:off x="6774923" y="2563941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g</a:t>
            </a:r>
          </a:p>
        </p:txBody>
      </p:sp>
      <p:cxnSp>
        <p:nvCxnSpPr>
          <p:cNvPr id="51" name="Curved Connector 25">
            <a:extLst>
              <a:ext uri="{FF2B5EF4-FFF2-40B4-BE49-F238E27FC236}">
                <a16:creationId xmlns:a16="http://schemas.microsoft.com/office/drawing/2014/main" id="{28910AEF-AED9-C445-8A96-4FE2CAABB54E}"/>
              </a:ext>
            </a:extLst>
          </p:cNvPr>
          <p:cNvCxnSpPr>
            <a:cxnSpLocks/>
            <a:stCxn id="30" idx="3"/>
            <a:endCxn id="49" idx="0"/>
          </p:cNvCxnSpPr>
          <p:nvPr/>
        </p:nvCxnSpPr>
        <p:spPr>
          <a:xfrm flipH="1">
            <a:off x="6462988" y="1712718"/>
            <a:ext cx="228372" cy="867893"/>
          </a:xfrm>
          <a:prstGeom prst="straightConnector1">
            <a:avLst/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urved Connector 25">
            <a:extLst>
              <a:ext uri="{FF2B5EF4-FFF2-40B4-BE49-F238E27FC236}">
                <a16:creationId xmlns:a16="http://schemas.microsoft.com/office/drawing/2014/main" id="{7FB75A59-C938-784F-A99B-453CE7BB08E9}"/>
              </a:ext>
            </a:extLst>
          </p:cNvPr>
          <p:cNvCxnSpPr>
            <a:cxnSpLocks/>
            <a:stCxn id="30" idx="3"/>
            <a:endCxn id="50" idx="0"/>
          </p:cNvCxnSpPr>
          <p:nvPr/>
        </p:nvCxnSpPr>
        <p:spPr>
          <a:xfrm>
            <a:off x="6691360" y="1712717"/>
            <a:ext cx="299410" cy="851224"/>
          </a:xfrm>
          <a:prstGeom prst="straightConnector1">
            <a:avLst/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DD1B0256-90A0-7848-9E02-4E5D6721458E}"/>
              </a:ext>
            </a:extLst>
          </p:cNvPr>
          <p:cNvSpPr/>
          <p:nvPr/>
        </p:nvSpPr>
        <p:spPr>
          <a:xfrm>
            <a:off x="8132254" y="2614179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h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FB8FE2D-8EFD-DA4C-A471-D067D99856E3}"/>
              </a:ext>
            </a:extLst>
          </p:cNvPr>
          <p:cNvSpPr/>
          <p:nvPr/>
        </p:nvSpPr>
        <p:spPr>
          <a:xfrm>
            <a:off x="8660036" y="259751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g</a:t>
            </a:r>
          </a:p>
        </p:txBody>
      </p:sp>
      <p:cxnSp>
        <p:nvCxnSpPr>
          <p:cNvPr id="55" name="Curved Connector 25">
            <a:extLst>
              <a:ext uri="{FF2B5EF4-FFF2-40B4-BE49-F238E27FC236}">
                <a16:creationId xmlns:a16="http://schemas.microsoft.com/office/drawing/2014/main" id="{15E1E9E6-8F81-7346-A00B-74ABA4AC8C1B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8348101" y="1746287"/>
            <a:ext cx="228372" cy="867893"/>
          </a:xfrm>
          <a:prstGeom prst="straightConnector1">
            <a:avLst/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urved Connector 25">
            <a:extLst>
              <a:ext uri="{FF2B5EF4-FFF2-40B4-BE49-F238E27FC236}">
                <a16:creationId xmlns:a16="http://schemas.microsoft.com/office/drawing/2014/main" id="{B9677B92-6695-8345-AF61-54AB1E9D6982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8576473" y="1746286"/>
            <a:ext cx="299410" cy="851224"/>
          </a:xfrm>
          <a:prstGeom prst="straightConnector1">
            <a:avLst/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DB4EA4B-2F48-7241-B9BE-EC686DAB6FBB}"/>
              </a:ext>
            </a:extLst>
          </p:cNvPr>
          <p:cNvSpPr/>
          <p:nvPr/>
        </p:nvSpPr>
        <p:spPr>
          <a:xfrm>
            <a:off x="6863277" y="2037644"/>
            <a:ext cx="667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0.6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C3F986-A675-0448-8147-85082943C544}"/>
              </a:ext>
            </a:extLst>
          </p:cNvPr>
          <p:cNvSpPr/>
          <p:nvPr/>
        </p:nvSpPr>
        <p:spPr>
          <a:xfrm>
            <a:off x="5952979" y="2038767"/>
            <a:ext cx="660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0.4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CFC28B0-9EF1-3946-90E2-816DFF7FAA6F}"/>
              </a:ext>
            </a:extLst>
          </p:cNvPr>
          <p:cNvSpPr/>
          <p:nvPr/>
        </p:nvSpPr>
        <p:spPr>
          <a:xfrm>
            <a:off x="8796933" y="2035316"/>
            <a:ext cx="6046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0.1 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CD9B95F-857C-D148-8DCE-83E485344C66}"/>
              </a:ext>
            </a:extLst>
          </p:cNvPr>
          <p:cNvSpPr/>
          <p:nvPr/>
        </p:nvSpPr>
        <p:spPr>
          <a:xfrm>
            <a:off x="7886635" y="2036439"/>
            <a:ext cx="6655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0.9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5416975-3CF8-C044-A4A8-5DA2C5BDEEBC}"/>
              </a:ext>
            </a:extLst>
          </p:cNvPr>
          <p:cNvSpPr/>
          <p:nvPr/>
        </p:nvSpPr>
        <p:spPr>
          <a:xfrm>
            <a:off x="6918742" y="3082696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P(s</a:t>
            </a:r>
            <a:r>
              <a:rPr lang="en-US" sz="2400" baseline="-25000" dirty="0">
                <a:latin typeface="Candara" panose="020E0502030303020204" pitchFamily="34" charset="0"/>
                <a:cs typeface="Calibri" panose="020F0502020204030204" pitchFamily="34" charset="0"/>
              </a:rPr>
              <a:t>1</a:t>
            </a:r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) = 0.8</a:t>
            </a:r>
            <a:endParaRPr lang="en-US" sz="2400" dirty="0">
              <a:solidFill>
                <a:srgbClr val="FF0000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1508BB7-4351-8F41-A49E-5185760D1954}"/>
              </a:ext>
            </a:extLst>
          </p:cNvPr>
          <p:cNvSpPr/>
          <p:nvPr/>
        </p:nvSpPr>
        <p:spPr>
          <a:xfrm>
            <a:off x="2060715" y="1106737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884B048-C9CC-1F4E-8D58-9BCD9FE772B1}"/>
              </a:ext>
            </a:extLst>
          </p:cNvPr>
          <p:cNvCxnSpPr>
            <a:cxnSpLocks/>
          </p:cNvCxnSpPr>
          <p:nvPr/>
        </p:nvCxnSpPr>
        <p:spPr>
          <a:xfrm>
            <a:off x="2492410" y="1329241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0AA68531-7DEE-EC41-92F1-B5E73D9BA946}"/>
              </a:ext>
            </a:extLst>
          </p:cNvPr>
          <p:cNvSpPr/>
          <p:nvPr/>
        </p:nvSpPr>
        <p:spPr>
          <a:xfrm>
            <a:off x="2060714" y="1824523"/>
            <a:ext cx="431695" cy="4450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0000CC"/>
                </a:solidFill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solidFill>
                  <a:srgbClr val="0000CC"/>
                </a:solidFill>
                <a:latin typeface="Candara" panose="020E0502030303020204" pitchFamily="34" charset="0"/>
              </a:rPr>
              <a:t>1</a:t>
            </a:r>
            <a:endParaRPr lang="en-US" sz="2400" dirty="0">
              <a:solidFill>
                <a:srgbClr val="0000CC"/>
              </a:solidFill>
              <a:latin typeface="Candara" panose="020E0502030303020204" pitchFamily="34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ED1D99B-27BC-0F46-9EA3-3912DEB226F2}"/>
              </a:ext>
            </a:extLst>
          </p:cNvPr>
          <p:cNvCxnSpPr>
            <a:cxnSpLocks/>
            <a:stCxn id="64" idx="4"/>
            <a:endCxn id="66" idx="0"/>
          </p:cNvCxnSpPr>
          <p:nvPr/>
        </p:nvCxnSpPr>
        <p:spPr>
          <a:xfrm flipH="1">
            <a:off x="2276562" y="1551745"/>
            <a:ext cx="1" cy="27277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D2A2C32-7432-AB41-BDA8-996EE7A04E58}"/>
              </a:ext>
            </a:extLst>
          </p:cNvPr>
          <p:cNvCxnSpPr>
            <a:cxnSpLocks/>
          </p:cNvCxnSpPr>
          <p:nvPr/>
        </p:nvCxnSpPr>
        <p:spPr>
          <a:xfrm>
            <a:off x="3330610" y="1329241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C6D3E966-2113-FA46-AFD0-EADC85AE860E}"/>
              </a:ext>
            </a:extLst>
          </p:cNvPr>
          <p:cNvSpPr/>
          <p:nvPr/>
        </p:nvSpPr>
        <p:spPr>
          <a:xfrm>
            <a:off x="2898914" y="1839603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3518873-7C36-0047-BBE1-54339F15794A}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3114762" y="1551745"/>
            <a:ext cx="1" cy="28785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C3C22372-C9C7-9A49-8ED7-62CC4ADFE33D}"/>
              </a:ext>
            </a:extLst>
          </p:cNvPr>
          <p:cNvSpPr/>
          <p:nvPr/>
        </p:nvSpPr>
        <p:spPr>
          <a:xfrm>
            <a:off x="3737115" y="1106737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8F200DB-EEB3-5947-B4D3-B7BB0458D507}"/>
              </a:ext>
            </a:extLst>
          </p:cNvPr>
          <p:cNvCxnSpPr>
            <a:cxnSpLocks/>
          </p:cNvCxnSpPr>
          <p:nvPr/>
        </p:nvCxnSpPr>
        <p:spPr>
          <a:xfrm>
            <a:off x="4168810" y="1329241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31F125F-DD85-3942-9761-AF338040FC67}"/>
              </a:ext>
            </a:extLst>
          </p:cNvPr>
          <p:cNvSpPr/>
          <p:nvPr/>
        </p:nvSpPr>
        <p:spPr>
          <a:xfrm>
            <a:off x="3737114" y="1839603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02BD382-C208-4B40-AF85-A0D02058FA5C}"/>
              </a:ext>
            </a:extLst>
          </p:cNvPr>
          <p:cNvCxnSpPr>
            <a:cxnSpLocks/>
            <a:stCxn id="72" idx="4"/>
            <a:endCxn id="74" idx="0"/>
          </p:cNvCxnSpPr>
          <p:nvPr/>
        </p:nvCxnSpPr>
        <p:spPr>
          <a:xfrm flipH="1">
            <a:off x="3952962" y="1551745"/>
            <a:ext cx="1" cy="28785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2BC8ADF-1649-B944-B767-BBEC65865258}"/>
              </a:ext>
            </a:extLst>
          </p:cNvPr>
          <p:cNvCxnSpPr>
            <a:cxnSpLocks/>
          </p:cNvCxnSpPr>
          <p:nvPr/>
        </p:nvCxnSpPr>
        <p:spPr>
          <a:xfrm>
            <a:off x="4753220" y="1329241"/>
            <a:ext cx="406505" cy="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8FB898AD-7375-BE46-B62D-93FDDD7CEC9E}"/>
              </a:ext>
            </a:extLst>
          </p:cNvPr>
          <p:cNvSpPr/>
          <p:nvPr/>
        </p:nvSpPr>
        <p:spPr>
          <a:xfrm>
            <a:off x="2898915" y="1106737"/>
            <a:ext cx="431695" cy="4450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solidFill>
                  <a:srgbClr val="FF0000"/>
                </a:solidFill>
                <a:latin typeface="Candara" panose="020E0502030303020204" pitchFamily="34" charset="0"/>
              </a:rPr>
              <a:t>2</a:t>
            </a:r>
            <a:endParaRPr lang="en-US" sz="2400" dirty="0">
              <a:solidFill>
                <a:srgbClr val="FF0000"/>
              </a:solidFill>
              <a:latin typeface="Candara" panose="020E05020303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44BE42-C793-604F-ACCE-962D7C07807A}"/>
              </a:ext>
            </a:extLst>
          </p:cNvPr>
          <p:cNvSpPr/>
          <p:nvPr/>
        </p:nvSpPr>
        <p:spPr>
          <a:xfrm>
            <a:off x="2082064" y="2350073"/>
            <a:ext cx="4235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  <a:latin typeface="Candara" panose="020E0502030303020204" pitchFamily="34" charset="0"/>
              </a:rPr>
              <a:t>h</a:t>
            </a:r>
            <a:r>
              <a:rPr lang="en-US" sz="2400" baseline="-25000" dirty="0">
                <a:solidFill>
                  <a:srgbClr val="0000CC"/>
                </a:solidFill>
                <a:latin typeface="Candara" panose="020E0502030303020204" pitchFamily="34" charset="0"/>
              </a:rPr>
              <a:t>1</a:t>
            </a:r>
            <a:endParaRPr lang="en-US" sz="2400" dirty="0">
              <a:solidFill>
                <a:srgbClr val="0000CC"/>
              </a:solidFill>
              <a:latin typeface="Candara" panose="020E05020303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4AF71E-E0D9-C34C-A5E4-8C6968784DF3}"/>
              </a:ext>
            </a:extLst>
          </p:cNvPr>
          <p:cNvSpPr/>
          <p:nvPr/>
        </p:nvSpPr>
        <p:spPr>
          <a:xfrm>
            <a:off x="8132254" y="4258158"/>
            <a:ext cx="2296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ndara" panose="020E0502030303020204" pitchFamily="34" charset="0"/>
              </a:rPr>
              <a:t>Total Probability</a:t>
            </a:r>
          </a:p>
        </p:txBody>
      </p:sp>
    </p:spTree>
    <p:extLst>
      <p:ext uri="{BB962C8B-B14F-4D97-AF65-F5344CB8AC3E}">
        <p14:creationId xmlns:p14="http://schemas.microsoft.com/office/powerpoint/2010/main" val="331400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947E-E312-3B4F-9667-503F02EF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E6AC9-8274-CA4A-82A9-DB64144B40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558810"/>
                <a:ext cx="10972800" cy="2994393"/>
              </a:xfrm>
            </p:spPr>
            <p:txBody>
              <a:bodyPr>
                <a:normAutofit fontScale="92500" lnSpcReduction="20000"/>
              </a:bodyPr>
              <a:lstStyle/>
              <a:p>
                <a:pPr marL="11113" indent="0">
                  <a:buNone/>
                </a:pPr>
                <a:r>
                  <a:rPr lang="en-US" sz="2800" dirty="0">
                    <a:solidFill>
                      <a:srgbClr val="FF0000"/>
                    </a:solidFill>
                  </a:rPr>
                  <a:t>P(s</a:t>
                </a:r>
                <a:r>
                  <a:rPr lang="en-US" sz="2800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sz="2800" dirty="0">
                    <a:solidFill>
                      <a:srgbClr val="FF0000"/>
                    </a:solidFill>
                  </a:rPr>
                  <a:t>|h</a:t>
                </a:r>
                <a:r>
                  <a:rPr lang="en-US" sz="2800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US" sz="2800" dirty="0">
                    <a:solidFill>
                      <a:srgbClr val="FF0000"/>
                    </a:solidFill>
                  </a:rPr>
                  <a:t>,h</a:t>
                </a:r>
                <a:r>
                  <a:rPr lang="en-US" sz="2800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sz="2800" dirty="0">
                    <a:solidFill>
                      <a:srgbClr val="FF0000"/>
                    </a:solidFill>
                  </a:rPr>
                  <a:t>) = ?</a:t>
                </a:r>
              </a:p>
              <a:p>
                <a:r>
                  <a:rPr lang="en-US" sz="2800" dirty="0"/>
                  <a:t>P(s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|h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,h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)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800" dirty="0"/>
                  <a:t> P(h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|h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,s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) P(s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|h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)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sz="2800" dirty="0"/>
                  <a:t>= P(h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|s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) P(s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|h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) = 0.9*0.76 = 0.684</a:t>
                </a:r>
              </a:p>
              <a:p>
                <a:r>
                  <a:rPr lang="en-US" sz="2800" dirty="0"/>
                  <a:t>P(r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|h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,h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)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800" dirty="0"/>
                  <a:t> P(h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|h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,r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) P(r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|h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)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sz="2800" dirty="0"/>
                  <a:t>= P(h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|r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) P(r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|h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) = 0.4*0.24 = 0.096</a:t>
                </a:r>
              </a:p>
              <a:p>
                <a:r>
                  <a:rPr lang="en-US" sz="2800" dirty="0"/>
                  <a:t>P(s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|h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,h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) = 0.684/(0.684+0.096) = 0.87692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E6AC9-8274-CA4A-82A9-DB64144B40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558810"/>
                <a:ext cx="10972800" cy="2994393"/>
              </a:xfrm>
              <a:blipFill>
                <a:blip r:embed="rId2"/>
                <a:stretch>
                  <a:fillRect l="-1272" t="-2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9868B-D8EF-8543-8840-2E64CDC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67E2031-A033-714A-BBA2-23300F767DDA}"/>
              </a:ext>
            </a:extLst>
          </p:cNvPr>
          <p:cNvSpPr/>
          <p:nvPr/>
        </p:nvSpPr>
        <p:spPr>
          <a:xfrm>
            <a:off x="6628141" y="1332879"/>
            <a:ext cx="431695" cy="4450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r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1D054B0-114F-FE45-B061-2FB292868F52}"/>
              </a:ext>
            </a:extLst>
          </p:cNvPr>
          <p:cNvSpPr/>
          <p:nvPr/>
        </p:nvSpPr>
        <p:spPr>
          <a:xfrm>
            <a:off x="8228341" y="1332879"/>
            <a:ext cx="431695" cy="4450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AE3D6F7C-4714-0C45-BE9A-67C4A4BD13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44088" y="501650"/>
            <a:ext cx="12700" cy="1600200"/>
          </a:xfrm>
          <a:prstGeom prst="curvedConnector3">
            <a:avLst>
              <a:gd name="adj1" fmla="val 2895654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28D09793-F62A-CA4A-A841-F17045D39D5B}"/>
              </a:ext>
            </a:extLst>
          </p:cNvPr>
          <p:cNvCxnSpPr>
            <a:cxnSpLocks/>
            <a:stCxn id="35" idx="4"/>
            <a:endCxn id="30" idx="4"/>
          </p:cNvCxnSpPr>
          <p:nvPr/>
        </p:nvCxnSpPr>
        <p:spPr>
          <a:xfrm rot="5400000">
            <a:off x="7644088" y="977787"/>
            <a:ext cx="12700" cy="1600200"/>
          </a:xfrm>
          <a:prstGeom prst="curvedConnector3">
            <a:avLst>
              <a:gd name="adj1" fmla="val 2463157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726DF3C-CA87-AF40-BCC5-7C407A31CCB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7156" y="1555383"/>
            <a:ext cx="314668" cy="12700"/>
          </a:xfrm>
          <a:prstGeom prst="curvedConnector5">
            <a:avLst>
              <a:gd name="adj1" fmla="val -72648"/>
              <a:gd name="adj2" fmla="val -4902205"/>
              <a:gd name="adj3" fmla="val 172648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C33A9B2-6ADB-D143-A07B-341462EE283B}"/>
              </a:ext>
            </a:extLst>
          </p:cNvPr>
          <p:cNvSpPr/>
          <p:nvPr/>
        </p:nvSpPr>
        <p:spPr>
          <a:xfrm>
            <a:off x="5450456" y="1295401"/>
            <a:ext cx="667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0.6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B2394C-0F21-4640-BA9F-8081161AE2F3}"/>
              </a:ext>
            </a:extLst>
          </p:cNvPr>
          <p:cNvSpPr/>
          <p:nvPr/>
        </p:nvSpPr>
        <p:spPr>
          <a:xfrm>
            <a:off x="7329677" y="914401"/>
            <a:ext cx="660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0.4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66CF5D8-B862-9149-82FB-AB597665C7C7}"/>
              </a:ext>
            </a:extLst>
          </p:cNvPr>
          <p:cNvSpPr/>
          <p:nvPr/>
        </p:nvSpPr>
        <p:spPr>
          <a:xfrm>
            <a:off x="7358218" y="1676401"/>
            <a:ext cx="641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0.2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6624B7-EED5-B946-B771-77ACFBCA2B72}"/>
              </a:ext>
            </a:extLst>
          </p:cNvPr>
          <p:cNvSpPr/>
          <p:nvPr/>
        </p:nvSpPr>
        <p:spPr>
          <a:xfrm>
            <a:off x="9298282" y="1255794"/>
            <a:ext cx="667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0.8 </a:t>
            </a: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8D3118EF-F636-E942-B86F-EA66D6968C80}"/>
              </a:ext>
            </a:extLst>
          </p:cNvPr>
          <p:cNvCxnSpPr>
            <a:cxnSpLocks/>
            <a:stCxn id="35" idx="7"/>
            <a:endCxn id="35" idx="5"/>
          </p:cNvCxnSpPr>
          <p:nvPr/>
        </p:nvCxnSpPr>
        <p:spPr>
          <a:xfrm rot="16200000" flipH="1">
            <a:off x="8439481" y="1555383"/>
            <a:ext cx="314668" cy="12700"/>
          </a:xfrm>
          <a:prstGeom prst="curvedConnector5">
            <a:avLst>
              <a:gd name="adj1" fmla="val -72648"/>
              <a:gd name="adj2" fmla="val 4701378"/>
              <a:gd name="adj3" fmla="val 172648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19A4FEA0-FD78-8A4C-AC07-C3B0861E23BA}"/>
              </a:ext>
            </a:extLst>
          </p:cNvPr>
          <p:cNvSpPr/>
          <p:nvPr/>
        </p:nvSpPr>
        <p:spPr>
          <a:xfrm>
            <a:off x="6247141" y="258061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h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7E6AC1B-558F-3546-828D-93BF14216F87}"/>
              </a:ext>
            </a:extLst>
          </p:cNvPr>
          <p:cNvSpPr/>
          <p:nvPr/>
        </p:nvSpPr>
        <p:spPr>
          <a:xfrm>
            <a:off x="6774923" y="2563941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g</a:t>
            </a:r>
          </a:p>
        </p:txBody>
      </p:sp>
      <p:cxnSp>
        <p:nvCxnSpPr>
          <p:cNvPr id="51" name="Curved Connector 25">
            <a:extLst>
              <a:ext uri="{FF2B5EF4-FFF2-40B4-BE49-F238E27FC236}">
                <a16:creationId xmlns:a16="http://schemas.microsoft.com/office/drawing/2014/main" id="{28910AEF-AED9-C445-8A96-4FE2CAABB54E}"/>
              </a:ext>
            </a:extLst>
          </p:cNvPr>
          <p:cNvCxnSpPr>
            <a:cxnSpLocks/>
            <a:stCxn id="30" idx="3"/>
            <a:endCxn id="49" idx="0"/>
          </p:cNvCxnSpPr>
          <p:nvPr/>
        </p:nvCxnSpPr>
        <p:spPr>
          <a:xfrm flipH="1">
            <a:off x="6462988" y="1712718"/>
            <a:ext cx="228372" cy="867893"/>
          </a:xfrm>
          <a:prstGeom prst="straightConnector1">
            <a:avLst/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urved Connector 25">
            <a:extLst>
              <a:ext uri="{FF2B5EF4-FFF2-40B4-BE49-F238E27FC236}">
                <a16:creationId xmlns:a16="http://schemas.microsoft.com/office/drawing/2014/main" id="{7FB75A59-C938-784F-A99B-453CE7BB08E9}"/>
              </a:ext>
            </a:extLst>
          </p:cNvPr>
          <p:cNvCxnSpPr>
            <a:cxnSpLocks/>
            <a:stCxn id="30" idx="3"/>
            <a:endCxn id="50" idx="0"/>
          </p:cNvCxnSpPr>
          <p:nvPr/>
        </p:nvCxnSpPr>
        <p:spPr>
          <a:xfrm>
            <a:off x="6691360" y="1712717"/>
            <a:ext cx="299410" cy="851224"/>
          </a:xfrm>
          <a:prstGeom prst="straightConnector1">
            <a:avLst/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DD1B0256-90A0-7848-9E02-4E5D6721458E}"/>
              </a:ext>
            </a:extLst>
          </p:cNvPr>
          <p:cNvSpPr/>
          <p:nvPr/>
        </p:nvSpPr>
        <p:spPr>
          <a:xfrm>
            <a:off x="8132254" y="2614179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h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FB8FE2D-8EFD-DA4C-A471-D067D99856E3}"/>
              </a:ext>
            </a:extLst>
          </p:cNvPr>
          <p:cNvSpPr/>
          <p:nvPr/>
        </p:nvSpPr>
        <p:spPr>
          <a:xfrm>
            <a:off x="8660036" y="259751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g</a:t>
            </a:r>
          </a:p>
        </p:txBody>
      </p:sp>
      <p:cxnSp>
        <p:nvCxnSpPr>
          <p:cNvPr id="55" name="Curved Connector 25">
            <a:extLst>
              <a:ext uri="{FF2B5EF4-FFF2-40B4-BE49-F238E27FC236}">
                <a16:creationId xmlns:a16="http://schemas.microsoft.com/office/drawing/2014/main" id="{15E1E9E6-8F81-7346-A00B-74ABA4AC8C1B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8348101" y="1746287"/>
            <a:ext cx="228372" cy="867893"/>
          </a:xfrm>
          <a:prstGeom prst="straightConnector1">
            <a:avLst/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urved Connector 25">
            <a:extLst>
              <a:ext uri="{FF2B5EF4-FFF2-40B4-BE49-F238E27FC236}">
                <a16:creationId xmlns:a16="http://schemas.microsoft.com/office/drawing/2014/main" id="{B9677B92-6695-8345-AF61-54AB1E9D6982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8576473" y="1746286"/>
            <a:ext cx="299410" cy="851224"/>
          </a:xfrm>
          <a:prstGeom prst="straightConnector1">
            <a:avLst/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DB4EA4B-2F48-7241-B9BE-EC686DAB6FBB}"/>
              </a:ext>
            </a:extLst>
          </p:cNvPr>
          <p:cNvSpPr/>
          <p:nvPr/>
        </p:nvSpPr>
        <p:spPr>
          <a:xfrm>
            <a:off x="6863277" y="2037644"/>
            <a:ext cx="667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0.6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C3F986-A675-0448-8147-85082943C544}"/>
              </a:ext>
            </a:extLst>
          </p:cNvPr>
          <p:cNvSpPr/>
          <p:nvPr/>
        </p:nvSpPr>
        <p:spPr>
          <a:xfrm>
            <a:off x="5952979" y="2038767"/>
            <a:ext cx="660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0.4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CFC28B0-9EF1-3946-90E2-816DFF7FAA6F}"/>
              </a:ext>
            </a:extLst>
          </p:cNvPr>
          <p:cNvSpPr/>
          <p:nvPr/>
        </p:nvSpPr>
        <p:spPr>
          <a:xfrm>
            <a:off x="8796933" y="2035316"/>
            <a:ext cx="6046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0.1 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CD9B95F-857C-D148-8DCE-83E485344C66}"/>
              </a:ext>
            </a:extLst>
          </p:cNvPr>
          <p:cNvSpPr/>
          <p:nvPr/>
        </p:nvSpPr>
        <p:spPr>
          <a:xfrm>
            <a:off x="7886635" y="2036439"/>
            <a:ext cx="6655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0.9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5416975-3CF8-C044-A4A8-5DA2C5BDEEBC}"/>
              </a:ext>
            </a:extLst>
          </p:cNvPr>
          <p:cNvSpPr/>
          <p:nvPr/>
        </p:nvSpPr>
        <p:spPr>
          <a:xfrm>
            <a:off x="6918742" y="3082696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P(s</a:t>
            </a:r>
            <a:r>
              <a:rPr lang="en-US" sz="2400" baseline="-25000" dirty="0">
                <a:latin typeface="Candara" panose="020E0502030303020204" pitchFamily="34" charset="0"/>
                <a:cs typeface="Calibri" panose="020F0502020204030204" pitchFamily="34" charset="0"/>
              </a:rPr>
              <a:t>1</a:t>
            </a:r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) = 0.8</a:t>
            </a:r>
            <a:endParaRPr lang="en-US" sz="2400" dirty="0">
              <a:solidFill>
                <a:srgbClr val="FF0000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1508BB7-4351-8F41-A49E-5185760D1954}"/>
              </a:ext>
            </a:extLst>
          </p:cNvPr>
          <p:cNvSpPr/>
          <p:nvPr/>
        </p:nvSpPr>
        <p:spPr>
          <a:xfrm>
            <a:off x="2060715" y="1106737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884B048-C9CC-1F4E-8D58-9BCD9FE772B1}"/>
              </a:ext>
            </a:extLst>
          </p:cNvPr>
          <p:cNvCxnSpPr>
            <a:cxnSpLocks/>
          </p:cNvCxnSpPr>
          <p:nvPr/>
        </p:nvCxnSpPr>
        <p:spPr>
          <a:xfrm>
            <a:off x="2492410" y="1329241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0AA68531-7DEE-EC41-92F1-B5E73D9BA946}"/>
              </a:ext>
            </a:extLst>
          </p:cNvPr>
          <p:cNvSpPr/>
          <p:nvPr/>
        </p:nvSpPr>
        <p:spPr>
          <a:xfrm>
            <a:off x="2060714" y="1824523"/>
            <a:ext cx="431695" cy="4450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0000CC"/>
                </a:solidFill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solidFill>
                  <a:srgbClr val="0000CC"/>
                </a:solidFill>
                <a:latin typeface="Candara" panose="020E0502030303020204" pitchFamily="34" charset="0"/>
              </a:rPr>
              <a:t>1</a:t>
            </a:r>
            <a:endParaRPr lang="en-US" sz="2400" dirty="0">
              <a:solidFill>
                <a:srgbClr val="0000CC"/>
              </a:solidFill>
              <a:latin typeface="Candara" panose="020E0502030303020204" pitchFamily="34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ED1D99B-27BC-0F46-9EA3-3912DEB226F2}"/>
              </a:ext>
            </a:extLst>
          </p:cNvPr>
          <p:cNvCxnSpPr>
            <a:cxnSpLocks/>
            <a:stCxn id="64" idx="4"/>
            <a:endCxn id="66" idx="0"/>
          </p:cNvCxnSpPr>
          <p:nvPr/>
        </p:nvCxnSpPr>
        <p:spPr>
          <a:xfrm flipH="1">
            <a:off x="2276562" y="1551745"/>
            <a:ext cx="1" cy="27277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D2A2C32-7432-AB41-BDA8-996EE7A04E58}"/>
              </a:ext>
            </a:extLst>
          </p:cNvPr>
          <p:cNvCxnSpPr>
            <a:cxnSpLocks/>
          </p:cNvCxnSpPr>
          <p:nvPr/>
        </p:nvCxnSpPr>
        <p:spPr>
          <a:xfrm>
            <a:off x="3330610" y="1329241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C6D3E966-2113-FA46-AFD0-EADC85AE860E}"/>
              </a:ext>
            </a:extLst>
          </p:cNvPr>
          <p:cNvSpPr/>
          <p:nvPr/>
        </p:nvSpPr>
        <p:spPr>
          <a:xfrm>
            <a:off x="2898914" y="1839603"/>
            <a:ext cx="431695" cy="4450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0000CC"/>
                </a:solidFill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solidFill>
                  <a:srgbClr val="0000CC"/>
                </a:solidFill>
                <a:latin typeface="Candara" panose="020E0502030303020204" pitchFamily="34" charset="0"/>
              </a:rPr>
              <a:t>2</a:t>
            </a:r>
            <a:endParaRPr lang="en-US" sz="2400" dirty="0">
              <a:solidFill>
                <a:srgbClr val="0000CC"/>
              </a:solidFill>
              <a:latin typeface="Candara" panose="020E0502030303020204" pitchFamily="34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3518873-7C36-0047-BBE1-54339F15794A}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3114762" y="1551745"/>
            <a:ext cx="1" cy="28785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C3C22372-C9C7-9A49-8ED7-62CC4ADFE33D}"/>
              </a:ext>
            </a:extLst>
          </p:cNvPr>
          <p:cNvSpPr/>
          <p:nvPr/>
        </p:nvSpPr>
        <p:spPr>
          <a:xfrm>
            <a:off x="3737115" y="1106737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8F200DB-EEB3-5947-B4D3-B7BB0458D507}"/>
              </a:ext>
            </a:extLst>
          </p:cNvPr>
          <p:cNvCxnSpPr>
            <a:cxnSpLocks/>
          </p:cNvCxnSpPr>
          <p:nvPr/>
        </p:nvCxnSpPr>
        <p:spPr>
          <a:xfrm>
            <a:off x="4168810" y="1329241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31F125F-DD85-3942-9761-AF338040FC67}"/>
              </a:ext>
            </a:extLst>
          </p:cNvPr>
          <p:cNvSpPr/>
          <p:nvPr/>
        </p:nvSpPr>
        <p:spPr>
          <a:xfrm>
            <a:off x="3737114" y="1839603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02BD382-C208-4B40-AF85-A0D02058FA5C}"/>
              </a:ext>
            </a:extLst>
          </p:cNvPr>
          <p:cNvCxnSpPr>
            <a:cxnSpLocks/>
            <a:stCxn id="72" idx="4"/>
            <a:endCxn id="74" idx="0"/>
          </p:cNvCxnSpPr>
          <p:nvPr/>
        </p:nvCxnSpPr>
        <p:spPr>
          <a:xfrm flipH="1">
            <a:off x="3952962" y="1551745"/>
            <a:ext cx="1" cy="28785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2BC8ADF-1649-B944-B767-BBEC65865258}"/>
              </a:ext>
            </a:extLst>
          </p:cNvPr>
          <p:cNvCxnSpPr>
            <a:cxnSpLocks/>
          </p:cNvCxnSpPr>
          <p:nvPr/>
        </p:nvCxnSpPr>
        <p:spPr>
          <a:xfrm>
            <a:off x="4753220" y="1329241"/>
            <a:ext cx="406505" cy="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8FB898AD-7375-BE46-B62D-93FDDD7CEC9E}"/>
              </a:ext>
            </a:extLst>
          </p:cNvPr>
          <p:cNvSpPr/>
          <p:nvPr/>
        </p:nvSpPr>
        <p:spPr>
          <a:xfrm>
            <a:off x="2898915" y="1106737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solidFill>
                  <a:srgbClr val="FF0000"/>
                </a:solidFill>
                <a:latin typeface="Candara" panose="020E0502030303020204" pitchFamily="34" charset="0"/>
              </a:rPr>
              <a:t>2</a:t>
            </a:r>
            <a:endParaRPr lang="en-US" sz="2400" dirty="0">
              <a:solidFill>
                <a:srgbClr val="FF0000"/>
              </a:solidFill>
              <a:latin typeface="Candara" panose="020E05020303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44BE42-C793-604F-ACCE-962D7C07807A}"/>
              </a:ext>
            </a:extLst>
          </p:cNvPr>
          <p:cNvSpPr/>
          <p:nvPr/>
        </p:nvSpPr>
        <p:spPr>
          <a:xfrm>
            <a:off x="2082064" y="2350073"/>
            <a:ext cx="4235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  <a:latin typeface="Candara" panose="020E0502030303020204" pitchFamily="34" charset="0"/>
              </a:rPr>
              <a:t>h</a:t>
            </a:r>
            <a:r>
              <a:rPr lang="en-US" sz="2400" baseline="-25000" dirty="0">
                <a:solidFill>
                  <a:srgbClr val="0000CC"/>
                </a:solidFill>
                <a:latin typeface="Candara" panose="020E0502030303020204" pitchFamily="34" charset="0"/>
              </a:rPr>
              <a:t>1</a:t>
            </a:r>
            <a:endParaRPr lang="en-US" sz="2400" dirty="0">
              <a:solidFill>
                <a:srgbClr val="0000CC"/>
              </a:solidFill>
              <a:latin typeface="Candara" panose="020E0502030303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E0B22ED-21FC-8243-85F4-22EC458F1E70}"/>
              </a:ext>
            </a:extLst>
          </p:cNvPr>
          <p:cNvSpPr/>
          <p:nvPr/>
        </p:nvSpPr>
        <p:spPr>
          <a:xfrm>
            <a:off x="2898913" y="2350073"/>
            <a:ext cx="45557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  <a:latin typeface="Candara" panose="020E0502030303020204" pitchFamily="34" charset="0"/>
              </a:rPr>
              <a:t>h</a:t>
            </a:r>
            <a:r>
              <a:rPr lang="en-US" sz="2400" baseline="-25000" dirty="0">
                <a:solidFill>
                  <a:srgbClr val="0000CC"/>
                </a:solidFill>
                <a:latin typeface="Candara" panose="020E0502030303020204" pitchFamily="34" charset="0"/>
              </a:rPr>
              <a:t>2</a:t>
            </a:r>
            <a:endParaRPr lang="en-US" sz="2400" dirty="0">
              <a:solidFill>
                <a:srgbClr val="0000CC"/>
              </a:solidFill>
              <a:latin typeface="Candara" panose="020E0502030303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816B75E-E72F-284F-B677-E310BAB8AE2D}"/>
              </a:ext>
            </a:extLst>
          </p:cNvPr>
          <p:cNvSpPr/>
          <p:nvPr/>
        </p:nvSpPr>
        <p:spPr>
          <a:xfrm>
            <a:off x="8356097" y="3937589"/>
            <a:ext cx="16658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latin typeface="Candara" panose="020E0502030303020204" pitchFamily="34" charset="0"/>
              </a:rPr>
              <a:t>Bayes’ Rule</a:t>
            </a:r>
          </a:p>
        </p:txBody>
      </p:sp>
    </p:spTree>
    <p:extLst>
      <p:ext uri="{BB962C8B-B14F-4D97-AF65-F5344CB8AC3E}">
        <p14:creationId xmlns:p14="http://schemas.microsoft.com/office/powerpoint/2010/main" val="417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947E-E312-3B4F-9667-503F02EF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E6AC9-8274-CA4A-82A9-DB64144B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552175"/>
            <a:ext cx="10972800" cy="3001027"/>
          </a:xfrm>
        </p:spPr>
        <p:txBody>
          <a:bodyPr>
            <a:normAutofit/>
          </a:bodyPr>
          <a:lstStyle/>
          <a:p>
            <a:pPr marL="11113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P(s</a:t>
            </a:r>
            <a:r>
              <a:rPr lang="en-US" sz="2800" baseline="-25000" dirty="0">
                <a:solidFill>
                  <a:srgbClr val="FF0000"/>
                </a:solidFill>
              </a:rPr>
              <a:t>3</a:t>
            </a:r>
            <a:r>
              <a:rPr lang="en-US" sz="2800" dirty="0">
                <a:solidFill>
                  <a:srgbClr val="FF0000"/>
                </a:solidFill>
              </a:rPr>
              <a:t>|h</a:t>
            </a:r>
            <a:r>
              <a:rPr lang="en-US" sz="2800" baseline="-25000" dirty="0">
                <a:solidFill>
                  <a:srgbClr val="FF0000"/>
                </a:solidFill>
              </a:rPr>
              <a:t>1</a:t>
            </a:r>
            <a:r>
              <a:rPr lang="en-US" sz="2800" dirty="0">
                <a:solidFill>
                  <a:srgbClr val="FF0000"/>
                </a:solidFill>
              </a:rPr>
              <a:t>,h</a:t>
            </a:r>
            <a:r>
              <a:rPr lang="en-US" sz="2800" baseline="-25000" dirty="0">
                <a:solidFill>
                  <a:srgbClr val="FF0000"/>
                </a:solidFill>
              </a:rPr>
              <a:t>2</a:t>
            </a:r>
            <a:r>
              <a:rPr lang="en-US" sz="2800" dirty="0">
                <a:solidFill>
                  <a:srgbClr val="FF0000"/>
                </a:solidFill>
              </a:rPr>
              <a:t>) = ?</a:t>
            </a:r>
          </a:p>
          <a:p>
            <a:pPr>
              <a:buClr>
                <a:schemeClr val="bg1"/>
              </a:buClr>
            </a:pPr>
            <a:r>
              <a:rPr lang="en-US" sz="2800" dirty="0"/>
              <a:t>= P(s</a:t>
            </a:r>
            <a:r>
              <a:rPr lang="en-US" sz="2800" baseline="-25000" dirty="0"/>
              <a:t>3</a:t>
            </a:r>
            <a:r>
              <a:rPr lang="en-US" sz="2800" dirty="0"/>
              <a:t>|r</a:t>
            </a:r>
            <a:r>
              <a:rPr lang="en-US" sz="2800" baseline="-25000" dirty="0"/>
              <a:t>2</a:t>
            </a:r>
            <a:r>
              <a:rPr lang="en-US" sz="2800" dirty="0"/>
              <a:t>,h</a:t>
            </a:r>
            <a:r>
              <a:rPr lang="en-US" sz="2800" baseline="-25000" dirty="0"/>
              <a:t>1</a:t>
            </a:r>
            <a:r>
              <a:rPr lang="en-US" sz="2800" dirty="0"/>
              <a:t>,h</a:t>
            </a:r>
            <a:r>
              <a:rPr lang="en-US" sz="2800" baseline="-25000" dirty="0"/>
              <a:t>2</a:t>
            </a:r>
            <a:r>
              <a:rPr lang="en-US" sz="2800" dirty="0"/>
              <a:t>) P(r</a:t>
            </a:r>
            <a:r>
              <a:rPr lang="en-US" sz="2800" baseline="-25000" dirty="0"/>
              <a:t>2</a:t>
            </a:r>
            <a:r>
              <a:rPr lang="en-US" sz="2800" dirty="0"/>
              <a:t>|h</a:t>
            </a:r>
            <a:r>
              <a:rPr lang="en-US" sz="2800" baseline="-25000" dirty="0"/>
              <a:t>1</a:t>
            </a:r>
            <a:r>
              <a:rPr lang="en-US" sz="2800" dirty="0"/>
              <a:t>,h</a:t>
            </a:r>
            <a:r>
              <a:rPr lang="en-US" sz="2800" baseline="-25000" dirty="0"/>
              <a:t>2</a:t>
            </a:r>
            <a:r>
              <a:rPr lang="en-US" sz="2800" dirty="0"/>
              <a:t>) + P(s</a:t>
            </a:r>
            <a:r>
              <a:rPr lang="en-US" sz="2800" baseline="-25000" dirty="0"/>
              <a:t>3</a:t>
            </a:r>
            <a:r>
              <a:rPr lang="en-US" sz="2800" dirty="0"/>
              <a:t>|s</a:t>
            </a:r>
            <a:r>
              <a:rPr lang="en-US" sz="2800" baseline="-25000" dirty="0"/>
              <a:t>2</a:t>
            </a:r>
            <a:r>
              <a:rPr lang="en-US" sz="2800" dirty="0"/>
              <a:t>,h</a:t>
            </a:r>
            <a:r>
              <a:rPr lang="en-US" sz="2800" baseline="-25000" dirty="0"/>
              <a:t>1</a:t>
            </a:r>
            <a:r>
              <a:rPr lang="en-US" sz="2800" dirty="0"/>
              <a:t>,h</a:t>
            </a:r>
            <a:r>
              <a:rPr lang="en-US" sz="2800" baseline="-25000" dirty="0"/>
              <a:t>2</a:t>
            </a:r>
            <a:r>
              <a:rPr lang="en-US" sz="2800" dirty="0"/>
              <a:t>) P(s</a:t>
            </a:r>
            <a:r>
              <a:rPr lang="en-US" sz="2800" baseline="-25000" dirty="0"/>
              <a:t>2</a:t>
            </a:r>
            <a:r>
              <a:rPr lang="en-US" sz="2800" dirty="0"/>
              <a:t>|h</a:t>
            </a:r>
            <a:r>
              <a:rPr lang="en-US" sz="2800" baseline="-25000" dirty="0"/>
              <a:t>1</a:t>
            </a:r>
            <a:r>
              <a:rPr lang="en-US" sz="2800" dirty="0"/>
              <a:t>,h</a:t>
            </a:r>
            <a:r>
              <a:rPr lang="en-US" sz="2800" baseline="-25000" dirty="0"/>
              <a:t>2</a:t>
            </a:r>
            <a:r>
              <a:rPr lang="en-US" sz="2800" dirty="0"/>
              <a:t>) </a:t>
            </a:r>
          </a:p>
          <a:p>
            <a:pPr>
              <a:buClr>
                <a:schemeClr val="bg1"/>
              </a:buClr>
            </a:pPr>
            <a:r>
              <a:rPr lang="en-US" sz="2800" dirty="0"/>
              <a:t>= P(s</a:t>
            </a:r>
            <a:r>
              <a:rPr lang="en-US" sz="2800" baseline="-25000" dirty="0"/>
              <a:t>3</a:t>
            </a:r>
            <a:r>
              <a:rPr lang="en-US" sz="2800" dirty="0"/>
              <a:t>|r</a:t>
            </a:r>
            <a:r>
              <a:rPr lang="en-US" sz="2800" baseline="-25000" dirty="0"/>
              <a:t>2</a:t>
            </a:r>
            <a:r>
              <a:rPr lang="en-US" sz="2800" dirty="0"/>
              <a:t>) P(r</a:t>
            </a:r>
            <a:r>
              <a:rPr lang="en-US" sz="2800" baseline="-25000" dirty="0"/>
              <a:t>2</a:t>
            </a:r>
            <a:r>
              <a:rPr lang="en-US" sz="2800" dirty="0"/>
              <a:t>|h</a:t>
            </a:r>
            <a:r>
              <a:rPr lang="en-US" sz="2800" baseline="-25000" dirty="0"/>
              <a:t>1</a:t>
            </a:r>
            <a:r>
              <a:rPr lang="en-US" sz="2800" dirty="0"/>
              <a:t>,h</a:t>
            </a:r>
            <a:r>
              <a:rPr lang="en-US" sz="2800" baseline="-25000" dirty="0"/>
              <a:t>2</a:t>
            </a:r>
            <a:r>
              <a:rPr lang="en-US" sz="2800" dirty="0"/>
              <a:t>) + P(s</a:t>
            </a:r>
            <a:r>
              <a:rPr lang="en-US" sz="2800" baseline="-25000" dirty="0"/>
              <a:t>3</a:t>
            </a:r>
            <a:r>
              <a:rPr lang="en-US" sz="2800" dirty="0"/>
              <a:t>|s</a:t>
            </a:r>
            <a:r>
              <a:rPr lang="en-US" sz="2800" baseline="-25000" dirty="0"/>
              <a:t>2</a:t>
            </a:r>
            <a:r>
              <a:rPr lang="en-US" sz="2800" dirty="0"/>
              <a:t>) P(s</a:t>
            </a:r>
            <a:r>
              <a:rPr lang="en-US" sz="2800" baseline="-25000" dirty="0"/>
              <a:t>2</a:t>
            </a:r>
            <a:r>
              <a:rPr lang="en-US" sz="2800" dirty="0"/>
              <a:t>|h</a:t>
            </a:r>
            <a:r>
              <a:rPr lang="en-US" sz="2800" baseline="-25000" dirty="0"/>
              <a:t>1</a:t>
            </a:r>
            <a:r>
              <a:rPr lang="en-US" sz="2800" dirty="0"/>
              <a:t>,h</a:t>
            </a:r>
            <a:r>
              <a:rPr lang="en-US" sz="2800" baseline="-25000" dirty="0"/>
              <a:t>2</a:t>
            </a:r>
            <a:r>
              <a:rPr lang="en-US" sz="2800" dirty="0"/>
              <a:t>) </a:t>
            </a:r>
          </a:p>
          <a:p>
            <a:pPr>
              <a:buClr>
                <a:schemeClr val="bg1"/>
              </a:buClr>
            </a:pPr>
            <a:r>
              <a:rPr lang="en-US" sz="2800" dirty="0"/>
              <a:t>= 0.4*0.12308 + 0.8*0.87692 = 0.75077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9868B-D8EF-8543-8840-2E64CDC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67E2031-A033-714A-BBA2-23300F767DDA}"/>
              </a:ext>
            </a:extLst>
          </p:cNvPr>
          <p:cNvSpPr/>
          <p:nvPr/>
        </p:nvSpPr>
        <p:spPr>
          <a:xfrm>
            <a:off x="6628141" y="1332879"/>
            <a:ext cx="431695" cy="4450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r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1D054B0-114F-FE45-B061-2FB292868F52}"/>
              </a:ext>
            </a:extLst>
          </p:cNvPr>
          <p:cNvSpPr/>
          <p:nvPr/>
        </p:nvSpPr>
        <p:spPr>
          <a:xfrm>
            <a:off x="8228341" y="1332879"/>
            <a:ext cx="431695" cy="4450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AE3D6F7C-4714-0C45-BE9A-67C4A4BD13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44088" y="501650"/>
            <a:ext cx="12700" cy="1600200"/>
          </a:xfrm>
          <a:prstGeom prst="curvedConnector3">
            <a:avLst>
              <a:gd name="adj1" fmla="val 2895654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28D09793-F62A-CA4A-A841-F17045D39D5B}"/>
              </a:ext>
            </a:extLst>
          </p:cNvPr>
          <p:cNvCxnSpPr>
            <a:cxnSpLocks/>
            <a:stCxn id="35" idx="4"/>
            <a:endCxn id="30" idx="4"/>
          </p:cNvCxnSpPr>
          <p:nvPr/>
        </p:nvCxnSpPr>
        <p:spPr>
          <a:xfrm rot="5400000">
            <a:off x="7644088" y="977787"/>
            <a:ext cx="12700" cy="1600200"/>
          </a:xfrm>
          <a:prstGeom prst="curvedConnector3">
            <a:avLst>
              <a:gd name="adj1" fmla="val 2463157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726DF3C-CA87-AF40-BCC5-7C407A31CCB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7156" y="1555383"/>
            <a:ext cx="314668" cy="12700"/>
          </a:xfrm>
          <a:prstGeom prst="curvedConnector5">
            <a:avLst>
              <a:gd name="adj1" fmla="val -72648"/>
              <a:gd name="adj2" fmla="val -4902205"/>
              <a:gd name="adj3" fmla="val 172648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C33A9B2-6ADB-D143-A07B-341462EE283B}"/>
              </a:ext>
            </a:extLst>
          </p:cNvPr>
          <p:cNvSpPr/>
          <p:nvPr/>
        </p:nvSpPr>
        <p:spPr>
          <a:xfrm>
            <a:off x="5450456" y="1295401"/>
            <a:ext cx="667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0.6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B2394C-0F21-4640-BA9F-8081161AE2F3}"/>
              </a:ext>
            </a:extLst>
          </p:cNvPr>
          <p:cNvSpPr/>
          <p:nvPr/>
        </p:nvSpPr>
        <p:spPr>
          <a:xfrm>
            <a:off x="7329677" y="914401"/>
            <a:ext cx="660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0.4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66CF5D8-B862-9149-82FB-AB597665C7C7}"/>
              </a:ext>
            </a:extLst>
          </p:cNvPr>
          <p:cNvSpPr/>
          <p:nvPr/>
        </p:nvSpPr>
        <p:spPr>
          <a:xfrm>
            <a:off x="7358218" y="1676401"/>
            <a:ext cx="641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0.2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6624B7-EED5-B946-B771-77ACFBCA2B72}"/>
              </a:ext>
            </a:extLst>
          </p:cNvPr>
          <p:cNvSpPr/>
          <p:nvPr/>
        </p:nvSpPr>
        <p:spPr>
          <a:xfrm>
            <a:off x="9298282" y="1255794"/>
            <a:ext cx="667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0.8 </a:t>
            </a: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8D3118EF-F636-E942-B86F-EA66D6968C80}"/>
              </a:ext>
            </a:extLst>
          </p:cNvPr>
          <p:cNvCxnSpPr>
            <a:cxnSpLocks/>
            <a:stCxn id="35" idx="7"/>
            <a:endCxn id="35" idx="5"/>
          </p:cNvCxnSpPr>
          <p:nvPr/>
        </p:nvCxnSpPr>
        <p:spPr>
          <a:xfrm rot="16200000" flipH="1">
            <a:off x="8439481" y="1555383"/>
            <a:ext cx="314668" cy="12700"/>
          </a:xfrm>
          <a:prstGeom prst="curvedConnector5">
            <a:avLst>
              <a:gd name="adj1" fmla="val -72648"/>
              <a:gd name="adj2" fmla="val 4701378"/>
              <a:gd name="adj3" fmla="val 172648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19A4FEA0-FD78-8A4C-AC07-C3B0861E23BA}"/>
              </a:ext>
            </a:extLst>
          </p:cNvPr>
          <p:cNvSpPr/>
          <p:nvPr/>
        </p:nvSpPr>
        <p:spPr>
          <a:xfrm>
            <a:off x="6247141" y="258061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h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7E6AC1B-558F-3546-828D-93BF14216F87}"/>
              </a:ext>
            </a:extLst>
          </p:cNvPr>
          <p:cNvSpPr/>
          <p:nvPr/>
        </p:nvSpPr>
        <p:spPr>
          <a:xfrm>
            <a:off x="6774923" y="2563941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g</a:t>
            </a:r>
          </a:p>
        </p:txBody>
      </p:sp>
      <p:cxnSp>
        <p:nvCxnSpPr>
          <p:cNvPr id="51" name="Curved Connector 25">
            <a:extLst>
              <a:ext uri="{FF2B5EF4-FFF2-40B4-BE49-F238E27FC236}">
                <a16:creationId xmlns:a16="http://schemas.microsoft.com/office/drawing/2014/main" id="{28910AEF-AED9-C445-8A96-4FE2CAABB54E}"/>
              </a:ext>
            </a:extLst>
          </p:cNvPr>
          <p:cNvCxnSpPr>
            <a:cxnSpLocks/>
            <a:stCxn id="30" idx="3"/>
            <a:endCxn id="49" idx="0"/>
          </p:cNvCxnSpPr>
          <p:nvPr/>
        </p:nvCxnSpPr>
        <p:spPr>
          <a:xfrm flipH="1">
            <a:off x="6462988" y="1712718"/>
            <a:ext cx="228372" cy="867893"/>
          </a:xfrm>
          <a:prstGeom prst="straightConnector1">
            <a:avLst/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urved Connector 25">
            <a:extLst>
              <a:ext uri="{FF2B5EF4-FFF2-40B4-BE49-F238E27FC236}">
                <a16:creationId xmlns:a16="http://schemas.microsoft.com/office/drawing/2014/main" id="{7FB75A59-C938-784F-A99B-453CE7BB08E9}"/>
              </a:ext>
            </a:extLst>
          </p:cNvPr>
          <p:cNvCxnSpPr>
            <a:cxnSpLocks/>
            <a:stCxn id="30" idx="3"/>
            <a:endCxn id="50" idx="0"/>
          </p:cNvCxnSpPr>
          <p:nvPr/>
        </p:nvCxnSpPr>
        <p:spPr>
          <a:xfrm>
            <a:off x="6691360" y="1712717"/>
            <a:ext cx="299410" cy="851224"/>
          </a:xfrm>
          <a:prstGeom prst="straightConnector1">
            <a:avLst/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DD1B0256-90A0-7848-9E02-4E5D6721458E}"/>
              </a:ext>
            </a:extLst>
          </p:cNvPr>
          <p:cNvSpPr/>
          <p:nvPr/>
        </p:nvSpPr>
        <p:spPr>
          <a:xfrm>
            <a:off x="8132254" y="2614179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h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FB8FE2D-8EFD-DA4C-A471-D067D99856E3}"/>
              </a:ext>
            </a:extLst>
          </p:cNvPr>
          <p:cNvSpPr/>
          <p:nvPr/>
        </p:nvSpPr>
        <p:spPr>
          <a:xfrm>
            <a:off x="8660036" y="259751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g</a:t>
            </a:r>
          </a:p>
        </p:txBody>
      </p:sp>
      <p:cxnSp>
        <p:nvCxnSpPr>
          <p:cNvPr id="55" name="Curved Connector 25">
            <a:extLst>
              <a:ext uri="{FF2B5EF4-FFF2-40B4-BE49-F238E27FC236}">
                <a16:creationId xmlns:a16="http://schemas.microsoft.com/office/drawing/2014/main" id="{15E1E9E6-8F81-7346-A00B-74ABA4AC8C1B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8348101" y="1746287"/>
            <a:ext cx="228372" cy="867893"/>
          </a:xfrm>
          <a:prstGeom prst="straightConnector1">
            <a:avLst/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urved Connector 25">
            <a:extLst>
              <a:ext uri="{FF2B5EF4-FFF2-40B4-BE49-F238E27FC236}">
                <a16:creationId xmlns:a16="http://schemas.microsoft.com/office/drawing/2014/main" id="{B9677B92-6695-8345-AF61-54AB1E9D6982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8576473" y="1746286"/>
            <a:ext cx="299410" cy="851224"/>
          </a:xfrm>
          <a:prstGeom prst="straightConnector1">
            <a:avLst/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DB4EA4B-2F48-7241-B9BE-EC686DAB6FBB}"/>
              </a:ext>
            </a:extLst>
          </p:cNvPr>
          <p:cNvSpPr/>
          <p:nvPr/>
        </p:nvSpPr>
        <p:spPr>
          <a:xfrm>
            <a:off x="6863277" y="2037644"/>
            <a:ext cx="667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0.6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C3F986-A675-0448-8147-85082943C544}"/>
              </a:ext>
            </a:extLst>
          </p:cNvPr>
          <p:cNvSpPr/>
          <p:nvPr/>
        </p:nvSpPr>
        <p:spPr>
          <a:xfrm>
            <a:off x="5952979" y="2038767"/>
            <a:ext cx="660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0.4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CFC28B0-9EF1-3946-90E2-816DFF7FAA6F}"/>
              </a:ext>
            </a:extLst>
          </p:cNvPr>
          <p:cNvSpPr/>
          <p:nvPr/>
        </p:nvSpPr>
        <p:spPr>
          <a:xfrm>
            <a:off x="8796933" y="2035316"/>
            <a:ext cx="6046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0.1 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CD9B95F-857C-D148-8DCE-83E485344C66}"/>
              </a:ext>
            </a:extLst>
          </p:cNvPr>
          <p:cNvSpPr/>
          <p:nvPr/>
        </p:nvSpPr>
        <p:spPr>
          <a:xfrm>
            <a:off x="7886635" y="2036439"/>
            <a:ext cx="6655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0.9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5416975-3CF8-C044-A4A8-5DA2C5BDEEBC}"/>
              </a:ext>
            </a:extLst>
          </p:cNvPr>
          <p:cNvSpPr/>
          <p:nvPr/>
        </p:nvSpPr>
        <p:spPr>
          <a:xfrm>
            <a:off x="6918742" y="3082696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P(s</a:t>
            </a:r>
            <a:r>
              <a:rPr lang="en-US" sz="2400" baseline="-25000" dirty="0">
                <a:latin typeface="Candara" panose="020E0502030303020204" pitchFamily="34" charset="0"/>
                <a:cs typeface="Calibri" panose="020F0502020204030204" pitchFamily="34" charset="0"/>
              </a:rPr>
              <a:t>1</a:t>
            </a:r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) = 0.8</a:t>
            </a:r>
            <a:endParaRPr lang="en-US" sz="2400" dirty="0">
              <a:solidFill>
                <a:srgbClr val="FF0000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pic>
        <p:nvPicPr>
          <p:cNvPr id="63" name="Graphic 62" descr="Head with Gears">
            <a:extLst>
              <a:ext uri="{FF2B5EF4-FFF2-40B4-BE49-F238E27FC236}">
                <a16:creationId xmlns:a16="http://schemas.microsoft.com/office/drawing/2014/main" id="{09A51A5C-9B3F-EA4A-8183-7A13CAE293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460"/>
          <a:stretch/>
        </p:blipFill>
        <p:spPr>
          <a:xfrm>
            <a:off x="-3" y="171651"/>
            <a:ext cx="745114" cy="822960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54ADC8D0-B04B-3441-B609-8417897274D9}"/>
              </a:ext>
            </a:extLst>
          </p:cNvPr>
          <p:cNvSpPr/>
          <p:nvPr/>
        </p:nvSpPr>
        <p:spPr>
          <a:xfrm>
            <a:off x="2060715" y="1106737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42521A4-3C14-6F46-B45E-7536EE1BF01B}"/>
              </a:ext>
            </a:extLst>
          </p:cNvPr>
          <p:cNvCxnSpPr>
            <a:cxnSpLocks/>
          </p:cNvCxnSpPr>
          <p:nvPr/>
        </p:nvCxnSpPr>
        <p:spPr>
          <a:xfrm>
            <a:off x="2492410" y="1329241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Oval 77">
            <a:extLst>
              <a:ext uri="{FF2B5EF4-FFF2-40B4-BE49-F238E27FC236}">
                <a16:creationId xmlns:a16="http://schemas.microsoft.com/office/drawing/2014/main" id="{0ED4F49E-DFF4-BA41-94D5-A58B858012AA}"/>
              </a:ext>
            </a:extLst>
          </p:cNvPr>
          <p:cNvSpPr/>
          <p:nvPr/>
        </p:nvSpPr>
        <p:spPr>
          <a:xfrm>
            <a:off x="2060714" y="1824523"/>
            <a:ext cx="431695" cy="4450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0000CC"/>
                </a:solidFill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solidFill>
                  <a:srgbClr val="0000CC"/>
                </a:solidFill>
                <a:latin typeface="Candara" panose="020E0502030303020204" pitchFamily="34" charset="0"/>
              </a:rPr>
              <a:t>1</a:t>
            </a:r>
            <a:endParaRPr lang="en-US" sz="2400" dirty="0">
              <a:solidFill>
                <a:srgbClr val="0000CC"/>
              </a:solidFill>
              <a:latin typeface="Candara" panose="020E0502030303020204" pitchFamily="34" charset="0"/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B12DED8-8C1F-BA40-9CA2-AF2C64F27AE4}"/>
              </a:ext>
            </a:extLst>
          </p:cNvPr>
          <p:cNvCxnSpPr>
            <a:cxnSpLocks/>
            <a:stCxn id="68" idx="4"/>
            <a:endCxn id="78" idx="0"/>
          </p:cNvCxnSpPr>
          <p:nvPr/>
        </p:nvCxnSpPr>
        <p:spPr>
          <a:xfrm flipH="1">
            <a:off x="2276562" y="1551745"/>
            <a:ext cx="1" cy="27277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467874F-E133-AE4A-B570-4FBE67E3C38B}"/>
              </a:ext>
            </a:extLst>
          </p:cNvPr>
          <p:cNvCxnSpPr>
            <a:cxnSpLocks/>
          </p:cNvCxnSpPr>
          <p:nvPr/>
        </p:nvCxnSpPr>
        <p:spPr>
          <a:xfrm>
            <a:off x="3330610" y="1329241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4B56B54E-6BD7-7A4F-B2C7-8B3A44E1101C}"/>
              </a:ext>
            </a:extLst>
          </p:cNvPr>
          <p:cNvSpPr/>
          <p:nvPr/>
        </p:nvSpPr>
        <p:spPr>
          <a:xfrm>
            <a:off x="2898914" y="1839603"/>
            <a:ext cx="431695" cy="4450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0000CC"/>
                </a:solidFill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solidFill>
                  <a:srgbClr val="0000CC"/>
                </a:solidFill>
                <a:latin typeface="Candara" panose="020E0502030303020204" pitchFamily="34" charset="0"/>
              </a:rPr>
              <a:t>2</a:t>
            </a:r>
            <a:endParaRPr lang="en-US" sz="2400" dirty="0">
              <a:solidFill>
                <a:srgbClr val="0000CC"/>
              </a:solidFill>
              <a:latin typeface="Candara" panose="020E0502030303020204" pitchFamily="34" charset="0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86BD4D2-E151-A04A-BA85-D887642B31CE}"/>
              </a:ext>
            </a:extLst>
          </p:cNvPr>
          <p:cNvCxnSpPr>
            <a:cxnSpLocks/>
            <a:endCxn id="81" idx="0"/>
          </p:cNvCxnSpPr>
          <p:nvPr/>
        </p:nvCxnSpPr>
        <p:spPr>
          <a:xfrm flipH="1">
            <a:off x="3114762" y="1551745"/>
            <a:ext cx="1" cy="28785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Oval 82">
            <a:extLst>
              <a:ext uri="{FF2B5EF4-FFF2-40B4-BE49-F238E27FC236}">
                <a16:creationId xmlns:a16="http://schemas.microsoft.com/office/drawing/2014/main" id="{7F1A5C1D-49CE-4448-81D1-9090A93F3888}"/>
              </a:ext>
            </a:extLst>
          </p:cNvPr>
          <p:cNvSpPr/>
          <p:nvPr/>
        </p:nvSpPr>
        <p:spPr>
          <a:xfrm>
            <a:off x="3737115" y="1106737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solidFill>
                  <a:srgbClr val="FF0000"/>
                </a:solidFill>
                <a:latin typeface="Candara" panose="020E0502030303020204" pitchFamily="34" charset="0"/>
              </a:rPr>
              <a:t>3</a:t>
            </a:r>
            <a:endParaRPr lang="en-US" sz="2400" dirty="0">
              <a:solidFill>
                <a:srgbClr val="FF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CE6B1CD-8430-CD43-8BEB-FAECD0517BDA}"/>
              </a:ext>
            </a:extLst>
          </p:cNvPr>
          <p:cNvCxnSpPr>
            <a:cxnSpLocks/>
          </p:cNvCxnSpPr>
          <p:nvPr/>
        </p:nvCxnSpPr>
        <p:spPr>
          <a:xfrm>
            <a:off x="4168810" y="1329241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3B16FE31-C0BC-CB4F-9E88-87F9C1F17A8D}"/>
              </a:ext>
            </a:extLst>
          </p:cNvPr>
          <p:cNvSpPr/>
          <p:nvPr/>
        </p:nvSpPr>
        <p:spPr>
          <a:xfrm>
            <a:off x="3737114" y="1839603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6DFFC9F-FDEB-F241-9CCC-7A8F4AA4F97E}"/>
              </a:ext>
            </a:extLst>
          </p:cNvPr>
          <p:cNvCxnSpPr>
            <a:cxnSpLocks/>
            <a:stCxn id="83" idx="4"/>
            <a:endCxn id="85" idx="0"/>
          </p:cNvCxnSpPr>
          <p:nvPr/>
        </p:nvCxnSpPr>
        <p:spPr>
          <a:xfrm flipH="1">
            <a:off x="3952962" y="1551745"/>
            <a:ext cx="1" cy="28785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79B314E-FC5C-2F47-A4E5-121A3D883417}"/>
              </a:ext>
            </a:extLst>
          </p:cNvPr>
          <p:cNvCxnSpPr>
            <a:cxnSpLocks/>
          </p:cNvCxnSpPr>
          <p:nvPr/>
        </p:nvCxnSpPr>
        <p:spPr>
          <a:xfrm>
            <a:off x="4753220" y="1329241"/>
            <a:ext cx="406505" cy="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BE22044D-DCA4-124F-AA74-CA36493A1AA3}"/>
              </a:ext>
            </a:extLst>
          </p:cNvPr>
          <p:cNvSpPr/>
          <p:nvPr/>
        </p:nvSpPr>
        <p:spPr>
          <a:xfrm>
            <a:off x="2898915" y="1106737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22DAD8D-4832-A745-93E8-E555873E7938}"/>
              </a:ext>
            </a:extLst>
          </p:cNvPr>
          <p:cNvSpPr/>
          <p:nvPr/>
        </p:nvSpPr>
        <p:spPr>
          <a:xfrm>
            <a:off x="2082064" y="2350073"/>
            <a:ext cx="4235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  <a:latin typeface="Candara" panose="020E0502030303020204" pitchFamily="34" charset="0"/>
              </a:rPr>
              <a:t>h</a:t>
            </a:r>
            <a:r>
              <a:rPr lang="en-US" sz="2400" baseline="-25000" dirty="0">
                <a:solidFill>
                  <a:srgbClr val="0000CC"/>
                </a:solidFill>
                <a:latin typeface="Candara" panose="020E0502030303020204" pitchFamily="34" charset="0"/>
              </a:rPr>
              <a:t>1</a:t>
            </a:r>
            <a:endParaRPr lang="en-US" sz="2400" dirty="0">
              <a:solidFill>
                <a:srgbClr val="0000CC"/>
              </a:solidFill>
              <a:latin typeface="Candara" panose="020E0502030303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A2B6FB8-C490-B44D-81CA-56F70BAF95FB}"/>
              </a:ext>
            </a:extLst>
          </p:cNvPr>
          <p:cNvSpPr/>
          <p:nvPr/>
        </p:nvSpPr>
        <p:spPr>
          <a:xfrm>
            <a:off x="2898913" y="2350073"/>
            <a:ext cx="45557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  <a:latin typeface="Candara" panose="020E0502030303020204" pitchFamily="34" charset="0"/>
              </a:rPr>
              <a:t>h</a:t>
            </a:r>
            <a:r>
              <a:rPr lang="en-US" sz="2400" baseline="-25000" dirty="0">
                <a:solidFill>
                  <a:srgbClr val="0000CC"/>
                </a:solidFill>
                <a:latin typeface="Candara" panose="020E0502030303020204" pitchFamily="34" charset="0"/>
              </a:rPr>
              <a:t>2</a:t>
            </a:r>
            <a:endParaRPr lang="en-US" sz="2400" dirty="0">
              <a:solidFill>
                <a:srgbClr val="0000CC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888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947E-E312-3B4F-9667-503F02EF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E6AC9-8274-CA4A-82A9-DB64144B40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542140"/>
                <a:ext cx="10972800" cy="3011062"/>
              </a:xfrm>
            </p:spPr>
            <p:txBody>
              <a:bodyPr>
                <a:normAutofit fontScale="92500" lnSpcReduction="20000"/>
              </a:bodyPr>
              <a:lstStyle/>
              <a:p>
                <a:pPr marL="11113" indent="0">
                  <a:buNone/>
                </a:pPr>
                <a:r>
                  <a:rPr lang="en-US" sz="2800" dirty="0">
                    <a:solidFill>
                      <a:srgbClr val="FF0000"/>
                    </a:solidFill>
                  </a:rPr>
                  <a:t>P(s</a:t>
                </a:r>
                <a:r>
                  <a:rPr lang="en-US" sz="2800" baseline="-25000" dirty="0">
                    <a:solidFill>
                      <a:srgbClr val="FF0000"/>
                    </a:solidFill>
                  </a:rPr>
                  <a:t>3</a:t>
                </a:r>
                <a:r>
                  <a:rPr lang="en-US" sz="2800" dirty="0">
                    <a:solidFill>
                      <a:srgbClr val="FF0000"/>
                    </a:solidFill>
                  </a:rPr>
                  <a:t>|h</a:t>
                </a:r>
                <a:r>
                  <a:rPr lang="en-US" sz="2800" baseline="-25000" dirty="0">
                    <a:solidFill>
                      <a:srgbClr val="FF0000"/>
                    </a:solidFill>
                  </a:rPr>
                  <a:t>1</a:t>
                </a:r>
                <a:r>
                  <a:rPr lang="en-US" sz="2800" dirty="0">
                    <a:solidFill>
                      <a:srgbClr val="FF0000"/>
                    </a:solidFill>
                  </a:rPr>
                  <a:t>,h</a:t>
                </a:r>
                <a:r>
                  <a:rPr lang="en-US" sz="2800" baseline="-25000" dirty="0">
                    <a:solidFill>
                      <a:srgbClr val="FF0000"/>
                    </a:solidFill>
                  </a:rPr>
                  <a:t>2</a:t>
                </a:r>
                <a:r>
                  <a:rPr lang="en-US" sz="2800" dirty="0">
                    <a:solidFill>
                      <a:srgbClr val="FF0000"/>
                    </a:solidFill>
                  </a:rPr>
                  <a:t>,h</a:t>
                </a:r>
                <a:r>
                  <a:rPr lang="en-US" sz="2800" baseline="-25000" dirty="0">
                    <a:solidFill>
                      <a:srgbClr val="FF0000"/>
                    </a:solidFill>
                  </a:rPr>
                  <a:t>3</a:t>
                </a:r>
                <a:r>
                  <a:rPr lang="en-US" sz="2800" dirty="0">
                    <a:solidFill>
                      <a:srgbClr val="FF0000"/>
                    </a:solidFill>
                  </a:rPr>
                  <a:t>) = ?</a:t>
                </a:r>
              </a:p>
              <a:p>
                <a:r>
                  <a:rPr lang="en-US" sz="2800" dirty="0"/>
                  <a:t>P(s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|h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,h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,h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)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800" dirty="0"/>
                  <a:t> P(h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|h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,h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,s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) P(s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|h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,h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)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sz="2800" dirty="0"/>
                  <a:t>= P(h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|s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) P(s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|h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,h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) = 0.9*0.75077 = 0.67569</a:t>
                </a:r>
              </a:p>
              <a:p>
                <a:r>
                  <a:rPr lang="en-US" sz="2800" dirty="0"/>
                  <a:t>P(r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|h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,h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,h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)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800" dirty="0"/>
                  <a:t> P(h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|h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,h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,r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) P(r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|h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,h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)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sz="2800" dirty="0"/>
                  <a:t>= P(h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|r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) P(r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|h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,h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) = 0.4*0.24923 = 0.09969</a:t>
                </a:r>
              </a:p>
              <a:p>
                <a:r>
                  <a:rPr lang="en-US" sz="2800" dirty="0"/>
                  <a:t>P(s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|h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,h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,h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) = 0.67569/(0.67569+0.09969) = 0.87143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E6AC9-8274-CA4A-82A9-DB64144B40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542140"/>
                <a:ext cx="10972800" cy="3011062"/>
              </a:xfrm>
              <a:blipFill>
                <a:blip r:embed="rId2"/>
                <a:stretch>
                  <a:fillRect l="-1272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9868B-D8EF-8543-8840-2E64CDC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67E2031-A033-714A-BBA2-23300F767DDA}"/>
              </a:ext>
            </a:extLst>
          </p:cNvPr>
          <p:cNvSpPr/>
          <p:nvPr/>
        </p:nvSpPr>
        <p:spPr>
          <a:xfrm>
            <a:off x="6628141" y="1332879"/>
            <a:ext cx="431695" cy="4450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r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1D054B0-114F-FE45-B061-2FB292868F52}"/>
              </a:ext>
            </a:extLst>
          </p:cNvPr>
          <p:cNvSpPr/>
          <p:nvPr/>
        </p:nvSpPr>
        <p:spPr>
          <a:xfrm>
            <a:off x="8228341" y="1332879"/>
            <a:ext cx="431695" cy="4450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AE3D6F7C-4714-0C45-BE9A-67C4A4BD131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644088" y="501650"/>
            <a:ext cx="12700" cy="1600200"/>
          </a:xfrm>
          <a:prstGeom prst="curvedConnector3">
            <a:avLst>
              <a:gd name="adj1" fmla="val 2895654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28D09793-F62A-CA4A-A841-F17045D39D5B}"/>
              </a:ext>
            </a:extLst>
          </p:cNvPr>
          <p:cNvCxnSpPr>
            <a:cxnSpLocks/>
            <a:stCxn id="35" idx="4"/>
            <a:endCxn id="30" idx="4"/>
          </p:cNvCxnSpPr>
          <p:nvPr/>
        </p:nvCxnSpPr>
        <p:spPr>
          <a:xfrm rot="5400000">
            <a:off x="7644088" y="977787"/>
            <a:ext cx="12700" cy="1600200"/>
          </a:xfrm>
          <a:prstGeom prst="curvedConnector3">
            <a:avLst>
              <a:gd name="adj1" fmla="val 2463157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B726DF3C-CA87-AF40-BCC5-7C407A31CCB3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77156" y="1555383"/>
            <a:ext cx="314668" cy="12700"/>
          </a:xfrm>
          <a:prstGeom prst="curvedConnector5">
            <a:avLst>
              <a:gd name="adj1" fmla="val -72648"/>
              <a:gd name="adj2" fmla="val -4902205"/>
              <a:gd name="adj3" fmla="val 172648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C33A9B2-6ADB-D143-A07B-341462EE283B}"/>
              </a:ext>
            </a:extLst>
          </p:cNvPr>
          <p:cNvSpPr/>
          <p:nvPr/>
        </p:nvSpPr>
        <p:spPr>
          <a:xfrm>
            <a:off x="5450456" y="1295401"/>
            <a:ext cx="667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0.6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B2394C-0F21-4640-BA9F-8081161AE2F3}"/>
              </a:ext>
            </a:extLst>
          </p:cNvPr>
          <p:cNvSpPr/>
          <p:nvPr/>
        </p:nvSpPr>
        <p:spPr>
          <a:xfrm>
            <a:off x="7329677" y="914401"/>
            <a:ext cx="660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0.4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66CF5D8-B862-9149-82FB-AB597665C7C7}"/>
              </a:ext>
            </a:extLst>
          </p:cNvPr>
          <p:cNvSpPr/>
          <p:nvPr/>
        </p:nvSpPr>
        <p:spPr>
          <a:xfrm>
            <a:off x="7358218" y="1676401"/>
            <a:ext cx="641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0.2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6624B7-EED5-B946-B771-77ACFBCA2B72}"/>
              </a:ext>
            </a:extLst>
          </p:cNvPr>
          <p:cNvSpPr/>
          <p:nvPr/>
        </p:nvSpPr>
        <p:spPr>
          <a:xfrm>
            <a:off x="9298282" y="1255794"/>
            <a:ext cx="667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0.8 </a:t>
            </a: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8D3118EF-F636-E942-B86F-EA66D6968C80}"/>
              </a:ext>
            </a:extLst>
          </p:cNvPr>
          <p:cNvCxnSpPr>
            <a:cxnSpLocks/>
            <a:stCxn id="35" idx="7"/>
            <a:endCxn id="35" idx="5"/>
          </p:cNvCxnSpPr>
          <p:nvPr/>
        </p:nvCxnSpPr>
        <p:spPr>
          <a:xfrm rot="16200000" flipH="1">
            <a:off x="8439481" y="1555383"/>
            <a:ext cx="314668" cy="12700"/>
          </a:xfrm>
          <a:prstGeom prst="curvedConnector5">
            <a:avLst>
              <a:gd name="adj1" fmla="val -72648"/>
              <a:gd name="adj2" fmla="val 4701378"/>
              <a:gd name="adj3" fmla="val 172648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19A4FEA0-FD78-8A4C-AC07-C3B0861E23BA}"/>
              </a:ext>
            </a:extLst>
          </p:cNvPr>
          <p:cNvSpPr/>
          <p:nvPr/>
        </p:nvSpPr>
        <p:spPr>
          <a:xfrm>
            <a:off x="6247141" y="258061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h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37E6AC1B-558F-3546-828D-93BF14216F87}"/>
              </a:ext>
            </a:extLst>
          </p:cNvPr>
          <p:cNvSpPr/>
          <p:nvPr/>
        </p:nvSpPr>
        <p:spPr>
          <a:xfrm>
            <a:off x="6774923" y="2563941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g</a:t>
            </a:r>
          </a:p>
        </p:txBody>
      </p:sp>
      <p:cxnSp>
        <p:nvCxnSpPr>
          <p:cNvPr id="51" name="Curved Connector 25">
            <a:extLst>
              <a:ext uri="{FF2B5EF4-FFF2-40B4-BE49-F238E27FC236}">
                <a16:creationId xmlns:a16="http://schemas.microsoft.com/office/drawing/2014/main" id="{28910AEF-AED9-C445-8A96-4FE2CAABB54E}"/>
              </a:ext>
            </a:extLst>
          </p:cNvPr>
          <p:cNvCxnSpPr>
            <a:cxnSpLocks/>
            <a:stCxn id="30" idx="3"/>
            <a:endCxn id="49" idx="0"/>
          </p:cNvCxnSpPr>
          <p:nvPr/>
        </p:nvCxnSpPr>
        <p:spPr>
          <a:xfrm flipH="1">
            <a:off x="6462988" y="1712718"/>
            <a:ext cx="228372" cy="867893"/>
          </a:xfrm>
          <a:prstGeom prst="straightConnector1">
            <a:avLst/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urved Connector 25">
            <a:extLst>
              <a:ext uri="{FF2B5EF4-FFF2-40B4-BE49-F238E27FC236}">
                <a16:creationId xmlns:a16="http://schemas.microsoft.com/office/drawing/2014/main" id="{7FB75A59-C938-784F-A99B-453CE7BB08E9}"/>
              </a:ext>
            </a:extLst>
          </p:cNvPr>
          <p:cNvCxnSpPr>
            <a:cxnSpLocks/>
            <a:stCxn id="30" idx="3"/>
            <a:endCxn id="50" idx="0"/>
          </p:cNvCxnSpPr>
          <p:nvPr/>
        </p:nvCxnSpPr>
        <p:spPr>
          <a:xfrm>
            <a:off x="6691360" y="1712717"/>
            <a:ext cx="299410" cy="851224"/>
          </a:xfrm>
          <a:prstGeom prst="straightConnector1">
            <a:avLst/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DD1B0256-90A0-7848-9E02-4E5D6721458E}"/>
              </a:ext>
            </a:extLst>
          </p:cNvPr>
          <p:cNvSpPr/>
          <p:nvPr/>
        </p:nvSpPr>
        <p:spPr>
          <a:xfrm>
            <a:off x="8132254" y="2614179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h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FB8FE2D-8EFD-DA4C-A471-D067D99856E3}"/>
              </a:ext>
            </a:extLst>
          </p:cNvPr>
          <p:cNvSpPr/>
          <p:nvPr/>
        </p:nvSpPr>
        <p:spPr>
          <a:xfrm>
            <a:off x="8660036" y="259751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g</a:t>
            </a:r>
          </a:p>
        </p:txBody>
      </p:sp>
      <p:cxnSp>
        <p:nvCxnSpPr>
          <p:cNvPr id="55" name="Curved Connector 25">
            <a:extLst>
              <a:ext uri="{FF2B5EF4-FFF2-40B4-BE49-F238E27FC236}">
                <a16:creationId xmlns:a16="http://schemas.microsoft.com/office/drawing/2014/main" id="{15E1E9E6-8F81-7346-A00B-74ABA4AC8C1B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8348101" y="1746287"/>
            <a:ext cx="228372" cy="867893"/>
          </a:xfrm>
          <a:prstGeom prst="straightConnector1">
            <a:avLst/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urved Connector 25">
            <a:extLst>
              <a:ext uri="{FF2B5EF4-FFF2-40B4-BE49-F238E27FC236}">
                <a16:creationId xmlns:a16="http://schemas.microsoft.com/office/drawing/2014/main" id="{B9677B92-6695-8345-AF61-54AB1E9D6982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8576473" y="1746286"/>
            <a:ext cx="299410" cy="851224"/>
          </a:xfrm>
          <a:prstGeom prst="straightConnector1">
            <a:avLst/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CDB4EA4B-2F48-7241-B9BE-EC686DAB6FBB}"/>
              </a:ext>
            </a:extLst>
          </p:cNvPr>
          <p:cNvSpPr/>
          <p:nvPr/>
        </p:nvSpPr>
        <p:spPr>
          <a:xfrm>
            <a:off x="6863277" y="2037644"/>
            <a:ext cx="667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0.6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C3F986-A675-0448-8147-85082943C544}"/>
              </a:ext>
            </a:extLst>
          </p:cNvPr>
          <p:cNvSpPr/>
          <p:nvPr/>
        </p:nvSpPr>
        <p:spPr>
          <a:xfrm>
            <a:off x="5952979" y="2038767"/>
            <a:ext cx="660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0.4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CFC28B0-9EF1-3946-90E2-816DFF7FAA6F}"/>
              </a:ext>
            </a:extLst>
          </p:cNvPr>
          <p:cNvSpPr/>
          <p:nvPr/>
        </p:nvSpPr>
        <p:spPr>
          <a:xfrm>
            <a:off x="8796933" y="2035316"/>
            <a:ext cx="6046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0.1 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CD9B95F-857C-D148-8DCE-83E485344C66}"/>
              </a:ext>
            </a:extLst>
          </p:cNvPr>
          <p:cNvSpPr/>
          <p:nvPr/>
        </p:nvSpPr>
        <p:spPr>
          <a:xfrm>
            <a:off x="7886635" y="2036439"/>
            <a:ext cx="6655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0.9 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5416975-3CF8-C044-A4A8-5DA2C5BDEEBC}"/>
              </a:ext>
            </a:extLst>
          </p:cNvPr>
          <p:cNvSpPr/>
          <p:nvPr/>
        </p:nvSpPr>
        <p:spPr>
          <a:xfrm>
            <a:off x="6918742" y="3082696"/>
            <a:ext cx="14686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P(s</a:t>
            </a:r>
            <a:r>
              <a:rPr lang="en-US" sz="2400" baseline="-25000" dirty="0">
                <a:latin typeface="Candara" panose="020E0502030303020204" pitchFamily="34" charset="0"/>
                <a:cs typeface="Calibri" panose="020F0502020204030204" pitchFamily="34" charset="0"/>
              </a:rPr>
              <a:t>1</a:t>
            </a:r>
            <a:r>
              <a:rPr lang="en-US" sz="2400" dirty="0">
                <a:latin typeface="Candara" panose="020E0502030303020204" pitchFamily="34" charset="0"/>
                <a:cs typeface="Calibri" panose="020F0502020204030204" pitchFamily="34" charset="0"/>
              </a:rPr>
              <a:t>) = 0.8</a:t>
            </a:r>
            <a:endParaRPr lang="en-US" sz="2400" dirty="0">
              <a:solidFill>
                <a:srgbClr val="FF0000"/>
              </a:solidFill>
              <a:latin typeface="Candara" panose="020E050203030302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1508BB7-4351-8F41-A49E-5185760D1954}"/>
              </a:ext>
            </a:extLst>
          </p:cNvPr>
          <p:cNvSpPr/>
          <p:nvPr/>
        </p:nvSpPr>
        <p:spPr>
          <a:xfrm>
            <a:off x="2060715" y="1106737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884B048-C9CC-1F4E-8D58-9BCD9FE772B1}"/>
              </a:ext>
            </a:extLst>
          </p:cNvPr>
          <p:cNvCxnSpPr>
            <a:cxnSpLocks/>
          </p:cNvCxnSpPr>
          <p:nvPr/>
        </p:nvCxnSpPr>
        <p:spPr>
          <a:xfrm>
            <a:off x="2492410" y="1329241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0AA68531-7DEE-EC41-92F1-B5E73D9BA946}"/>
              </a:ext>
            </a:extLst>
          </p:cNvPr>
          <p:cNvSpPr/>
          <p:nvPr/>
        </p:nvSpPr>
        <p:spPr>
          <a:xfrm>
            <a:off x="2060714" y="1824523"/>
            <a:ext cx="431695" cy="4450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0000CC"/>
                </a:solidFill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solidFill>
                  <a:srgbClr val="0000CC"/>
                </a:solidFill>
                <a:latin typeface="Candara" panose="020E0502030303020204" pitchFamily="34" charset="0"/>
              </a:rPr>
              <a:t>1</a:t>
            </a:r>
            <a:endParaRPr lang="en-US" sz="2400" dirty="0">
              <a:solidFill>
                <a:srgbClr val="0000CC"/>
              </a:solidFill>
              <a:latin typeface="Candara" panose="020E0502030303020204" pitchFamily="34" charset="0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ED1D99B-27BC-0F46-9EA3-3912DEB226F2}"/>
              </a:ext>
            </a:extLst>
          </p:cNvPr>
          <p:cNvCxnSpPr>
            <a:cxnSpLocks/>
            <a:stCxn id="64" idx="4"/>
            <a:endCxn id="66" idx="0"/>
          </p:cNvCxnSpPr>
          <p:nvPr/>
        </p:nvCxnSpPr>
        <p:spPr>
          <a:xfrm flipH="1">
            <a:off x="2276562" y="1551745"/>
            <a:ext cx="1" cy="27277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D2A2C32-7432-AB41-BDA8-996EE7A04E58}"/>
              </a:ext>
            </a:extLst>
          </p:cNvPr>
          <p:cNvCxnSpPr>
            <a:cxnSpLocks/>
          </p:cNvCxnSpPr>
          <p:nvPr/>
        </p:nvCxnSpPr>
        <p:spPr>
          <a:xfrm>
            <a:off x="3330610" y="1329241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C6D3E966-2113-FA46-AFD0-EADC85AE860E}"/>
              </a:ext>
            </a:extLst>
          </p:cNvPr>
          <p:cNvSpPr/>
          <p:nvPr/>
        </p:nvSpPr>
        <p:spPr>
          <a:xfrm>
            <a:off x="2898914" y="1839603"/>
            <a:ext cx="431695" cy="4450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0000CC"/>
                </a:solidFill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solidFill>
                  <a:srgbClr val="0000CC"/>
                </a:solidFill>
                <a:latin typeface="Candara" panose="020E0502030303020204" pitchFamily="34" charset="0"/>
              </a:rPr>
              <a:t>2</a:t>
            </a:r>
            <a:endParaRPr lang="en-US" sz="2400" dirty="0">
              <a:solidFill>
                <a:srgbClr val="0000CC"/>
              </a:solidFill>
              <a:latin typeface="Candara" panose="020E0502030303020204" pitchFamily="34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3518873-7C36-0047-BBE1-54339F15794A}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3114762" y="1551745"/>
            <a:ext cx="1" cy="28785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C3C22372-C9C7-9A49-8ED7-62CC4ADFE33D}"/>
              </a:ext>
            </a:extLst>
          </p:cNvPr>
          <p:cNvSpPr/>
          <p:nvPr/>
        </p:nvSpPr>
        <p:spPr>
          <a:xfrm>
            <a:off x="3737115" y="1106737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solidFill>
                  <a:srgbClr val="FF0000"/>
                </a:solidFill>
                <a:latin typeface="Candara" panose="020E0502030303020204" pitchFamily="34" charset="0"/>
              </a:rPr>
              <a:t>3</a:t>
            </a:r>
            <a:endParaRPr lang="en-US" sz="2400" dirty="0">
              <a:solidFill>
                <a:srgbClr val="FF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8F200DB-EEB3-5947-B4D3-B7BB0458D507}"/>
              </a:ext>
            </a:extLst>
          </p:cNvPr>
          <p:cNvCxnSpPr>
            <a:cxnSpLocks/>
          </p:cNvCxnSpPr>
          <p:nvPr/>
        </p:nvCxnSpPr>
        <p:spPr>
          <a:xfrm>
            <a:off x="4168810" y="1329241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131F125F-DD85-3942-9761-AF338040FC67}"/>
              </a:ext>
            </a:extLst>
          </p:cNvPr>
          <p:cNvSpPr/>
          <p:nvPr/>
        </p:nvSpPr>
        <p:spPr>
          <a:xfrm>
            <a:off x="3737114" y="1839603"/>
            <a:ext cx="431695" cy="4450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0000CC"/>
                </a:solidFill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solidFill>
                  <a:srgbClr val="0000CC"/>
                </a:solidFill>
                <a:latin typeface="Candara" panose="020E0502030303020204" pitchFamily="34" charset="0"/>
              </a:rPr>
              <a:t>3</a:t>
            </a:r>
            <a:endParaRPr lang="en-US" sz="2400" dirty="0">
              <a:solidFill>
                <a:srgbClr val="0000CC"/>
              </a:solidFill>
              <a:latin typeface="Candara" panose="020E0502030303020204" pitchFamily="34" charset="0"/>
            </a:endParaRP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02BD382-C208-4B40-AF85-A0D02058FA5C}"/>
              </a:ext>
            </a:extLst>
          </p:cNvPr>
          <p:cNvCxnSpPr>
            <a:cxnSpLocks/>
            <a:stCxn id="72" idx="4"/>
            <a:endCxn id="74" idx="0"/>
          </p:cNvCxnSpPr>
          <p:nvPr/>
        </p:nvCxnSpPr>
        <p:spPr>
          <a:xfrm flipH="1">
            <a:off x="3952962" y="1551745"/>
            <a:ext cx="1" cy="28785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2BC8ADF-1649-B944-B767-BBEC65865258}"/>
              </a:ext>
            </a:extLst>
          </p:cNvPr>
          <p:cNvCxnSpPr>
            <a:cxnSpLocks/>
          </p:cNvCxnSpPr>
          <p:nvPr/>
        </p:nvCxnSpPr>
        <p:spPr>
          <a:xfrm>
            <a:off x="4753220" y="1329241"/>
            <a:ext cx="406505" cy="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8FB898AD-7375-BE46-B62D-93FDDD7CEC9E}"/>
              </a:ext>
            </a:extLst>
          </p:cNvPr>
          <p:cNvSpPr/>
          <p:nvPr/>
        </p:nvSpPr>
        <p:spPr>
          <a:xfrm>
            <a:off x="2898915" y="1106737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44BE42-C793-604F-ACCE-962D7C07807A}"/>
              </a:ext>
            </a:extLst>
          </p:cNvPr>
          <p:cNvSpPr/>
          <p:nvPr/>
        </p:nvSpPr>
        <p:spPr>
          <a:xfrm>
            <a:off x="2082064" y="2350073"/>
            <a:ext cx="42351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  <a:latin typeface="Candara" panose="020E0502030303020204" pitchFamily="34" charset="0"/>
              </a:rPr>
              <a:t>h</a:t>
            </a:r>
            <a:r>
              <a:rPr lang="en-US" sz="2400" baseline="-25000" dirty="0">
                <a:solidFill>
                  <a:srgbClr val="0000CC"/>
                </a:solidFill>
                <a:latin typeface="Candara" panose="020E0502030303020204" pitchFamily="34" charset="0"/>
              </a:rPr>
              <a:t>1</a:t>
            </a:r>
            <a:endParaRPr lang="en-US" sz="2400" dirty="0">
              <a:solidFill>
                <a:srgbClr val="0000CC"/>
              </a:solidFill>
              <a:latin typeface="Candara" panose="020E0502030303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E0B22ED-21FC-8243-85F4-22EC458F1E70}"/>
              </a:ext>
            </a:extLst>
          </p:cNvPr>
          <p:cNvSpPr/>
          <p:nvPr/>
        </p:nvSpPr>
        <p:spPr>
          <a:xfrm>
            <a:off x="2898913" y="2350073"/>
            <a:ext cx="45557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  <a:latin typeface="Candara" panose="020E0502030303020204" pitchFamily="34" charset="0"/>
              </a:rPr>
              <a:t>h</a:t>
            </a:r>
            <a:r>
              <a:rPr lang="en-US" sz="2400" baseline="-25000" dirty="0">
                <a:solidFill>
                  <a:srgbClr val="0000CC"/>
                </a:solidFill>
                <a:latin typeface="Candara" panose="020E0502030303020204" pitchFamily="34" charset="0"/>
              </a:rPr>
              <a:t>2</a:t>
            </a:r>
            <a:endParaRPr lang="en-US" sz="2400" dirty="0">
              <a:solidFill>
                <a:srgbClr val="0000CC"/>
              </a:solidFill>
              <a:latin typeface="Candara" panose="020E0502030303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0DF0612-25B4-824E-9EC9-98C068784F65}"/>
              </a:ext>
            </a:extLst>
          </p:cNvPr>
          <p:cNvSpPr/>
          <p:nvPr/>
        </p:nvSpPr>
        <p:spPr>
          <a:xfrm>
            <a:off x="3756112" y="2356133"/>
            <a:ext cx="45557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  <a:latin typeface="Candara" panose="020E0502030303020204" pitchFamily="34" charset="0"/>
              </a:rPr>
              <a:t>h</a:t>
            </a:r>
            <a:r>
              <a:rPr lang="en-US" sz="2400" baseline="-25000" dirty="0">
                <a:solidFill>
                  <a:srgbClr val="0000CC"/>
                </a:solidFill>
                <a:latin typeface="Candara" panose="020E0502030303020204" pitchFamily="34" charset="0"/>
              </a:rPr>
              <a:t>3</a:t>
            </a:r>
            <a:endParaRPr lang="en-US" sz="2400" dirty="0">
              <a:solidFill>
                <a:srgbClr val="0000CC"/>
              </a:solidFill>
              <a:latin typeface="Candara" panose="020E0502030303020204" pitchFamily="34" charset="0"/>
            </a:endParaRPr>
          </a:p>
        </p:txBody>
      </p:sp>
      <p:pic>
        <p:nvPicPr>
          <p:cNvPr id="78" name="Graphic 77" descr="Head with Gears">
            <a:extLst>
              <a:ext uri="{FF2B5EF4-FFF2-40B4-BE49-F238E27FC236}">
                <a16:creationId xmlns:a16="http://schemas.microsoft.com/office/drawing/2014/main" id="{D3A4AE3D-1ABD-0A4A-A024-9FBB35BFB2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460"/>
          <a:stretch/>
        </p:blipFill>
        <p:spPr>
          <a:xfrm>
            <a:off x="-3" y="171651"/>
            <a:ext cx="7451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3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CB44D-FFBE-4FD4-8E8A-DE2C0343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1ECAA-DA4F-459A-ACC6-91BD68861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Hidden Markov Models (HMMs)</a:t>
            </a:r>
          </a:p>
          <a:p>
            <a:pPr lvl="1"/>
            <a:r>
              <a:rPr lang="en-US" dirty="0"/>
              <a:t>Inference: Toy Example</a:t>
            </a:r>
          </a:p>
          <a:p>
            <a:pPr lvl="1"/>
            <a:r>
              <a:rPr lang="en-US" dirty="0"/>
              <a:t>Inference: Robot Localization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D25EB-491A-45A0-937D-B76D9C0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4135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69E0-EFC9-473B-B76F-599DFA8B1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in “Band of Brothers”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DE306-538E-4499-A3D7-725B754D9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D-Day, a large group of paratroopers were dropped in Normandy in the evening.</a:t>
            </a:r>
          </a:p>
          <a:p>
            <a:r>
              <a:rPr lang="en-US" dirty="0"/>
              <a:t>Some of them carried maps.</a:t>
            </a:r>
          </a:p>
          <a:p>
            <a:r>
              <a:rPr lang="en-US" dirty="0"/>
              <a:t>How could they locate themselves in order to gather at the targeted place without a GPS?</a:t>
            </a:r>
          </a:p>
          <a:p>
            <a:pPr lvl="1"/>
            <a:r>
              <a:rPr lang="en-US" dirty="0"/>
              <a:t>Finding landmarks: building, signs, railroad,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76B609-2F0C-4161-ABB7-315442EDA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44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42527-77C9-4800-BD9F-59AB0F556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7F7A3-F4D3-48DF-96EF-1BD11D3D6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visit a mall first time ever, carrying a map of the mall.</a:t>
            </a:r>
          </a:p>
          <a:p>
            <a:r>
              <a:rPr lang="en-US" dirty="0"/>
              <a:t>You get to a place and try to locate yourself.</a:t>
            </a:r>
          </a:p>
          <a:p>
            <a:r>
              <a:rPr lang="en-US" dirty="0"/>
              <a:t>You find a McDonald's near you.</a:t>
            </a:r>
          </a:p>
          <a:p>
            <a:r>
              <a:rPr lang="en-US" dirty="0"/>
              <a:t>You check the map and find three McDonald’s.</a:t>
            </a:r>
          </a:p>
          <a:p>
            <a:r>
              <a:rPr lang="en-US" dirty="0"/>
              <a:t>What should you do next?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7731B6-21C5-42EB-8910-6EF3D097D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506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D9C9-298C-43E5-BF10-4B390778D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Robot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097E7-4F17-4D6F-A865-12BF31C6F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59781"/>
            <a:ext cx="10972800" cy="3993421"/>
          </a:xfrm>
        </p:spPr>
        <p:txBody>
          <a:bodyPr>
            <a:normAutofit/>
          </a:bodyPr>
          <a:lstStyle/>
          <a:p>
            <a:r>
              <a:rPr lang="en-US" dirty="0"/>
              <a:t>The robot knows the map, but is short-sighted and doesn’t know its current position.</a:t>
            </a:r>
          </a:p>
          <a:p>
            <a:r>
              <a:rPr lang="en-US" dirty="0"/>
              <a:t>It aims to find its position as it moves and gains more information.</a:t>
            </a:r>
          </a:p>
          <a:p>
            <a:r>
              <a:rPr lang="en-US" dirty="0"/>
              <a:t>Robot moves (with errors): distance</a:t>
            </a:r>
          </a:p>
          <a:p>
            <a:r>
              <a:rPr lang="en-US" dirty="0"/>
              <a:t>Robot senses (with errors): landmarks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ACCD7-EAD0-4D58-8A64-F03275E5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77436-EC8C-4AA7-8F7E-35D67B363DD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8CCE5C-A645-403A-AC06-C54D23771F86}"/>
              </a:ext>
            </a:extLst>
          </p:cNvPr>
          <p:cNvSpPr/>
          <p:nvPr/>
        </p:nvSpPr>
        <p:spPr>
          <a:xfrm>
            <a:off x="2693324" y="1213378"/>
            <a:ext cx="6324600" cy="765048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6" name="Delay 6">
            <a:extLst>
              <a:ext uri="{FF2B5EF4-FFF2-40B4-BE49-F238E27FC236}">
                <a16:creationId xmlns:a16="http://schemas.microsoft.com/office/drawing/2014/main" id="{FEFC181A-E95F-41C4-BC76-88BCC474C314}"/>
              </a:ext>
            </a:extLst>
          </p:cNvPr>
          <p:cNvSpPr/>
          <p:nvPr/>
        </p:nvSpPr>
        <p:spPr>
          <a:xfrm rot="16200000">
            <a:off x="3417986" y="1560088"/>
            <a:ext cx="531876" cy="304800"/>
          </a:xfrm>
          <a:prstGeom prst="flowChartDelay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" name="Delay 7">
            <a:extLst>
              <a:ext uri="{FF2B5EF4-FFF2-40B4-BE49-F238E27FC236}">
                <a16:creationId xmlns:a16="http://schemas.microsoft.com/office/drawing/2014/main" id="{821C8E81-8434-4FB7-B256-5A525CACEA4C}"/>
              </a:ext>
            </a:extLst>
          </p:cNvPr>
          <p:cNvSpPr/>
          <p:nvPr/>
        </p:nvSpPr>
        <p:spPr>
          <a:xfrm rot="16200000">
            <a:off x="4103786" y="1560087"/>
            <a:ext cx="531876" cy="304800"/>
          </a:xfrm>
          <a:prstGeom prst="flowChartDelay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8" name="Delay 8">
            <a:extLst>
              <a:ext uri="{FF2B5EF4-FFF2-40B4-BE49-F238E27FC236}">
                <a16:creationId xmlns:a16="http://schemas.microsoft.com/office/drawing/2014/main" id="{5F707F28-1510-4F16-AEF9-FB4021A5CB63}"/>
              </a:ext>
            </a:extLst>
          </p:cNvPr>
          <p:cNvSpPr/>
          <p:nvPr/>
        </p:nvSpPr>
        <p:spPr>
          <a:xfrm rot="16200000">
            <a:off x="7227986" y="1560088"/>
            <a:ext cx="531876" cy="304800"/>
          </a:xfrm>
          <a:prstGeom prst="flowChartDelay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75560E-EB32-48DD-A106-615D305FC6D5}"/>
              </a:ext>
            </a:extLst>
          </p:cNvPr>
          <p:cNvSpPr/>
          <p:nvPr/>
        </p:nvSpPr>
        <p:spPr>
          <a:xfrm>
            <a:off x="4640172" y="1407846"/>
            <a:ext cx="24309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3 landmark doors</a:t>
            </a:r>
          </a:p>
        </p:txBody>
      </p:sp>
      <p:pic>
        <p:nvPicPr>
          <p:cNvPr id="10" name="Content Placeholder 10" descr="Rat">
            <a:extLst>
              <a:ext uri="{FF2B5EF4-FFF2-40B4-BE49-F238E27FC236}">
                <a16:creationId xmlns:a16="http://schemas.microsoft.com/office/drawing/2014/main" id="{5C52CF23-AD7F-4E67-852E-BDD835C9E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5147" y="19098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947E-E312-3B4F-9667-503F02EF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Robot Localization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9868B-D8EF-8543-8840-2E64CDC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B875F-B195-6742-AC36-77344CBC2427}"/>
              </a:ext>
            </a:extLst>
          </p:cNvPr>
          <p:cNvSpPr/>
          <p:nvPr/>
        </p:nvSpPr>
        <p:spPr>
          <a:xfrm>
            <a:off x="2133600" y="1063752"/>
            <a:ext cx="6324600" cy="765048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" name="Delay 6">
            <a:extLst>
              <a:ext uri="{FF2B5EF4-FFF2-40B4-BE49-F238E27FC236}">
                <a16:creationId xmlns:a16="http://schemas.microsoft.com/office/drawing/2014/main" id="{1DD62FB1-FD21-3A44-B38C-FE5AA77DF69C}"/>
              </a:ext>
            </a:extLst>
          </p:cNvPr>
          <p:cNvSpPr/>
          <p:nvPr/>
        </p:nvSpPr>
        <p:spPr>
          <a:xfrm rot="16200000">
            <a:off x="2858262" y="1410462"/>
            <a:ext cx="531876" cy="304800"/>
          </a:xfrm>
          <a:prstGeom prst="flowChartDelay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8" name="Delay 7">
            <a:extLst>
              <a:ext uri="{FF2B5EF4-FFF2-40B4-BE49-F238E27FC236}">
                <a16:creationId xmlns:a16="http://schemas.microsoft.com/office/drawing/2014/main" id="{CED28C74-A48D-B241-906D-D9C67C1988B6}"/>
              </a:ext>
            </a:extLst>
          </p:cNvPr>
          <p:cNvSpPr/>
          <p:nvPr/>
        </p:nvSpPr>
        <p:spPr>
          <a:xfrm rot="16200000">
            <a:off x="3544062" y="1410461"/>
            <a:ext cx="531876" cy="304800"/>
          </a:xfrm>
          <a:prstGeom prst="flowChartDelay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9" name="Delay 8">
            <a:extLst>
              <a:ext uri="{FF2B5EF4-FFF2-40B4-BE49-F238E27FC236}">
                <a16:creationId xmlns:a16="http://schemas.microsoft.com/office/drawing/2014/main" id="{CE6A58B9-7E36-254F-A1CE-BB5E4E3F9AF9}"/>
              </a:ext>
            </a:extLst>
          </p:cNvPr>
          <p:cNvSpPr/>
          <p:nvPr/>
        </p:nvSpPr>
        <p:spPr>
          <a:xfrm rot="16200000">
            <a:off x="6668262" y="1410462"/>
            <a:ext cx="531876" cy="304800"/>
          </a:xfrm>
          <a:prstGeom prst="flowChartDelay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10DB7DD-2D9A-7346-B2B2-0500192E5D17}"/>
              </a:ext>
            </a:extLst>
          </p:cNvPr>
          <p:cNvGrpSpPr/>
          <p:nvPr/>
        </p:nvGrpSpPr>
        <p:grpSpPr>
          <a:xfrm>
            <a:off x="2192114" y="5649876"/>
            <a:ext cx="6400800" cy="914400"/>
            <a:chOff x="668114" y="5649876"/>
            <a:chExt cx="6400800" cy="91440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8000B48-0533-42C2-9F57-72DA5AE0E155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40870" y="6472836"/>
              <a:ext cx="548640" cy="9144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22452FD-1750-469D-B427-849AEE99528F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1910" y="5649876"/>
              <a:ext cx="457200" cy="9144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955628AC-0B34-4D5F-A9F1-4FE0282436C4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27710" y="6472836"/>
              <a:ext cx="548640" cy="9144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41125DE-01CA-4534-ABE7-86DF58EAF387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75710" y="6472836"/>
              <a:ext cx="548640" cy="9144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7DC37D2-E3FA-4900-884A-B9EE22CD8BA8}"/>
                </a:ext>
              </a:extLst>
            </p:cNvPr>
            <p:cNvPicPr>
              <a:picLocks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66110" y="6472836"/>
              <a:ext cx="548640" cy="91440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E0AD16A-CD45-4560-B83D-2DFAC40E6A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14" y="6556656"/>
              <a:ext cx="6400800" cy="7620"/>
            </a:xfrm>
            <a:prstGeom prst="line">
              <a:avLst/>
            </a:prstGeom>
            <a:ln w="28575">
              <a:solidFill>
                <a:schemeClr val="bg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0C0688A-8930-44C7-91C5-BF4967EB5D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114" y="6289956"/>
              <a:ext cx="0" cy="266700"/>
            </a:xfrm>
            <a:prstGeom prst="line">
              <a:avLst/>
            </a:prstGeom>
            <a:ln w="28575">
              <a:solidFill>
                <a:schemeClr val="bg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4161E7A-D947-4FF0-B63C-3C29256D3DA6}"/>
              </a:ext>
            </a:extLst>
          </p:cNvPr>
          <p:cNvSpPr/>
          <p:nvPr/>
        </p:nvSpPr>
        <p:spPr>
          <a:xfrm>
            <a:off x="2047701" y="5287648"/>
            <a:ext cx="62119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Posterior belief: based on seeing another door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399400-1FBA-4756-873E-247966BFC178}"/>
              </a:ext>
            </a:extLst>
          </p:cNvPr>
          <p:cNvSpPr/>
          <p:nvPr/>
        </p:nvSpPr>
        <p:spPr>
          <a:xfrm>
            <a:off x="2064326" y="3128175"/>
            <a:ext cx="56749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Posterior belief: based on seeing one door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644B414-F93A-B746-8CB1-EAB2C9DEFE12}"/>
              </a:ext>
            </a:extLst>
          </p:cNvPr>
          <p:cNvGrpSpPr/>
          <p:nvPr/>
        </p:nvGrpSpPr>
        <p:grpSpPr>
          <a:xfrm>
            <a:off x="2175489" y="3505200"/>
            <a:ext cx="6400800" cy="274320"/>
            <a:chOff x="651489" y="3505200"/>
            <a:chExt cx="6400800" cy="27432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91ADD91-548E-4619-B1F8-BDFDAAACF7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6585" y="3505200"/>
              <a:ext cx="701192" cy="2743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6DEE823-A333-476E-89CE-AEC128D344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07697" y="3505200"/>
              <a:ext cx="701192" cy="2743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64534261-5497-41F1-9B84-1533A730A2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31897" y="3505200"/>
              <a:ext cx="701192" cy="274320"/>
            </a:xfrm>
            <a:prstGeom prst="rect">
              <a:avLst/>
            </a:prstGeom>
          </p:spPr>
        </p:pic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A6E8CFF-2A2D-4210-9871-D2CA970EDD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489" y="3505200"/>
              <a:ext cx="0" cy="266700"/>
            </a:xfrm>
            <a:prstGeom prst="line">
              <a:avLst/>
            </a:prstGeom>
            <a:ln w="28575">
              <a:solidFill>
                <a:schemeClr val="bg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F5227DB-758D-4EEB-9978-9406C35B7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489" y="3771900"/>
              <a:ext cx="6400800" cy="7620"/>
            </a:xfrm>
            <a:prstGeom prst="line">
              <a:avLst/>
            </a:prstGeom>
            <a:ln w="28575">
              <a:solidFill>
                <a:schemeClr val="bg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76A98476-341F-4AFF-9782-C687DFB2064D}"/>
              </a:ext>
            </a:extLst>
          </p:cNvPr>
          <p:cNvSpPr/>
          <p:nvPr/>
        </p:nvSpPr>
        <p:spPr>
          <a:xfrm>
            <a:off x="2047700" y="4234454"/>
            <a:ext cx="6267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Posterior belief: based on moving distance ------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54DDF6-FC5E-C14E-B8F1-55AB321F6B52}"/>
              </a:ext>
            </a:extLst>
          </p:cNvPr>
          <p:cNvGrpSpPr/>
          <p:nvPr/>
        </p:nvGrpSpPr>
        <p:grpSpPr>
          <a:xfrm>
            <a:off x="2158864" y="4608025"/>
            <a:ext cx="6400800" cy="274320"/>
            <a:chOff x="634864" y="4608025"/>
            <a:chExt cx="6400800" cy="27432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74B16D2-48D7-4805-98ED-DB1E988375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06464" y="4608025"/>
              <a:ext cx="701192" cy="27432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3DBFD37-BBFB-43CE-AC9D-0D6879695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27576" y="4608025"/>
              <a:ext cx="701192" cy="274320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A77B160-7257-414F-8D37-0412917C1F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51776" y="4608025"/>
              <a:ext cx="701192" cy="274320"/>
            </a:xfrm>
            <a:prstGeom prst="rect">
              <a:avLst/>
            </a:prstGeom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33C531C-DC1D-42B3-9EF3-5E09BBED4C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864" y="4608025"/>
              <a:ext cx="0" cy="266700"/>
            </a:xfrm>
            <a:prstGeom prst="line">
              <a:avLst/>
            </a:prstGeom>
            <a:ln w="28575">
              <a:solidFill>
                <a:schemeClr val="bg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42849CF-DF88-4B54-956C-F869CAEE9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864" y="4874725"/>
              <a:ext cx="6400800" cy="7620"/>
            </a:xfrm>
            <a:prstGeom prst="line">
              <a:avLst/>
            </a:prstGeom>
            <a:ln w="28575">
              <a:solidFill>
                <a:schemeClr val="bg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C9D815-A792-E748-90AE-1F61E4439C9B}"/>
              </a:ext>
            </a:extLst>
          </p:cNvPr>
          <p:cNvGrpSpPr/>
          <p:nvPr/>
        </p:nvGrpSpPr>
        <p:grpSpPr>
          <a:xfrm>
            <a:off x="2158864" y="2514600"/>
            <a:ext cx="6400800" cy="274320"/>
            <a:chOff x="634864" y="2514600"/>
            <a:chExt cx="6400800" cy="27432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5AE731B-9125-4CB0-9902-64D62C34D92F}"/>
                </a:ext>
              </a:extLst>
            </p:cNvPr>
            <p:cNvCxnSpPr>
              <a:cxnSpLocks/>
            </p:cNvCxnSpPr>
            <p:nvPr/>
          </p:nvCxnSpPr>
          <p:spPr>
            <a:xfrm>
              <a:off x="634864" y="2788920"/>
              <a:ext cx="6400800" cy="0"/>
            </a:xfrm>
            <a:prstGeom prst="line">
              <a:avLst/>
            </a:prstGeom>
            <a:ln w="28575">
              <a:solidFill>
                <a:schemeClr val="bg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DE4BFB5-84D5-4398-BAA8-FF31368F8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4864" y="2514600"/>
              <a:ext cx="0" cy="266700"/>
            </a:xfrm>
            <a:prstGeom prst="line">
              <a:avLst/>
            </a:prstGeom>
            <a:ln w="28575">
              <a:solidFill>
                <a:schemeClr val="bg2"/>
              </a:solidFill>
              <a:headEnd type="non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64B3862-9139-429E-95A3-5E7C550A4E9E}"/>
                </a:ext>
              </a:extLst>
            </p:cNvPr>
            <p:cNvCxnSpPr>
              <a:cxnSpLocks/>
            </p:cNvCxnSpPr>
            <p:nvPr/>
          </p:nvCxnSpPr>
          <p:spPr>
            <a:xfrm>
              <a:off x="634864" y="2625852"/>
              <a:ext cx="632460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E4B92557-4D79-4BF1-AD24-E4DE53E674F3}"/>
              </a:ext>
            </a:extLst>
          </p:cNvPr>
          <p:cNvSpPr/>
          <p:nvPr/>
        </p:nvSpPr>
        <p:spPr>
          <a:xfrm>
            <a:off x="2047700" y="2150204"/>
            <a:ext cx="36968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Prior belief: no information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D9FC52-BF0A-FA44-BEB7-2BB84F30A15B}"/>
              </a:ext>
            </a:extLst>
          </p:cNvPr>
          <p:cNvSpPr/>
          <p:nvPr/>
        </p:nvSpPr>
        <p:spPr>
          <a:xfrm>
            <a:off x="8604444" y="2196369"/>
            <a:ext cx="1857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/>
            <a:r>
              <a:rPr lang="en-US" dirty="0">
                <a:solidFill>
                  <a:srgbClr val="FF0000"/>
                </a:solidFill>
                <a:latin typeface="Candara" panose="020E0502030303020204" pitchFamily="34" charset="0"/>
              </a:rPr>
              <a:t>Where am I now?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F877EE8-67B3-AB46-91BB-CC7DE385F04D}"/>
              </a:ext>
            </a:extLst>
          </p:cNvPr>
          <p:cNvSpPr/>
          <p:nvPr/>
        </p:nvSpPr>
        <p:spPr>
          <a:xfrm>
            <a:off x="8604444" y="3220507"/>
            <a:ext cx="1857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/>
            <a:r>
              <a:rPr lang="en-US" dirty="0">
                <a:solidFill>
                  <a:srgbClr val="FF0000"/>
                </a:solidFill>
                <a:latin typeface="Candara" panose="020E0502030303020204" pitchFamily="34" charset="0"/>
              </a:rPr>
              <a:t>Where am I now?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C2E2346-9BF9-1840-A823-506ACCA65933}"/>
              </a:ext>
            </a:extLst>
          </p:cNvPr>
          <p:cNvSpPr/>
          <p:nvPr/>
        </p:nvSpPr>
        <p:spPr>
          <a:xfrm>
            <a:off x="8604444" y="4247708"/>
            <a:ext cx="1857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/>
            <a:r>
              <a:rPr lang="en-US" dirty="0">
                <a:solidFill>
                  <a:srgbClr val="FF0000"/>
                </a:solidFill>
                <a:latin typeface="Candara" panose="020E0502030303020204" pitchFamily="34" charset="0"/>
              </a:rPr>
              <a:t>Where am I now?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0C6AA85-8A64-F04C-8583-CA01EB9D09D8}"/>
              </a:ext>
            </a:extLst>
          </p:cNvPr>
          <p:cNvSpPr/>
          <p:nvPr/>
        </p:nvSpPr>
        <p:spPr>
          <a:xfrm>
            <a:off x="8604444" y="5340199"/>
            <a:ext cx="1857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113"/>
            <a:r>
              <a:rPr lang="en-US" dirty="0">
                <a:solidFill>
                  <a:srgbClr val="FF0000"/>
                </a:solidFill>
                <a:latin typeface="Candara" panose="020E0502030303020204" pitchFamily="34" charset="0"/>
              </a:rPr>
              <a:t>Where am I now?</a:t>
            </a:r>
          </a:p>
        </p:txBody>
      </p:sp>
    </p:spTree>
    <p:extLst>
      <p:ext uri="{BB962C8B-B14F-4D97-AF65-F5344CB8AC3E}">
        <p14:creationId xmlns:p14="http://schemas.microsoft.com/office/powerpoint/2010/main" val="341951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5" grpId="0"/>
      <p:bldP spid="42" grpId="0"/>
      <p:bldP spid="52" grpId="0"/>
      <p:bldP spid="10" grpId="0"/>
      <p:bldP spid="44" grpId="0"/>
      <p:bldP spid="53" grpId="0"/>
      <p:bldP spid="5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6628-341E-4928-B4CA-E1038EAB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Localization HMM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203BC-6711-450B-9DE6-172F24FC9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3233126"/>
            <a:ext cx="4445106" cy="3320076"/>
          </a:xfrm>
        </p:spPr>
        <p:txBody>
          <a:bodyPr>
            <a:normAutofit/>
          </a:bodyPr>
          <a:lstStyle/>
          <a:p>
            <a:r>
              <a:rPr lang="en-US" sz="2800" dirty="0"/>
              <a:t>Motion (with error): moving one step to the right with transition matrix T </a:t>
            </a:r>
            <a:endParaRPr lang="en-US" sz="2400" dirty="0"/>
          </a:p>
          <a:p>
            <a:r>
              <a:rPr lang="en-US" sz="2800" dirty="0"/>
              <a:t>Sensor (with error):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27D29-4EC3-4E73-B7A2-03724A790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graphicFrame>
        <p:nvGraphicFramePr>
          <p:cNvPr id="22" name="Content Placeholder 11">
            <a:extLst>
              <a:ext uri="{FF2B5EF4-FFF2-40B4-BE49-F238E27FC236}">
                <a16:creationId xmlns:a16="http://schemas.microsoft.com/office/drawing/2014/main" id="{2AAC55F5-A934-4E34-A4A1-E5A3B480D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341654"/>
              </p:ext>
            </p:extLst>
          </p:nvPr>
        </p:nvGraphicFramePr>
        <p:xfrm>
          <a:off x="2121760" y="1138535"/>
          <a:ext cx="7174640" cy="5905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717464">
                  <a:extLst>
                    <a:ext uri="{9D8B030D-6E8A-4147-A177-3AD203B41FA5}">
                      <a16:colId xmlns:a16="http://schemas.microsoft.com/office/drawing/2014/main" val="4207753488"/>
                    </a:ext>
                  </a:extLst>
                </a:gridCol>
                <a:gridCol w="717464">
                  <a:extLst>
                    <a:ext uri="{9D8B030D-6E8A-4147-A177-3AD203B41FA5}">
                      <a16:colId xmlns:a16="http://schemas.microsoft.com/office/drawing/2014/main" val="913648296"/>
                    </a:ext>
                  </a:extLst>
                </a:gridCol>
                <a:gridCol w="717464">
                  <a:extLst>
                    <a:ext uri="{9D8B030D-6E8A-4147-A177-3AD203B41FA5}">
                      <a16:colId xmlns:a16="http://schemas.microsoft.com/office/drawing/2014/main" val="354788712"/>
                    </a:ext>
                  </a:extLst>
                </a:gridCol>
                <a:gridCol w="717464">
                  <a:extLst>
                    <a:ext uri="{9D8B030D-6E8A-4147-A177-3AD203B41FA5}">
                      <a16:colId xmlns:a16="http://schemas.microsoft.com/office/drawing/2014/main" val="3825583562"/>
                    </a:ext>
                  </a:extLst>
                </a:gridCol>
                <a:gridCol w="717464">
                  <a:extLst>
                    <a:ext uri="{9D8B030D-6E8A-4147-A177-3AD203B41FA5}">
                      <a16:colId xmlns:a16="http://schemas.microsoft.com/office/drawing/2014/main" val="973043141"/>
                    </a:ext>
                  </a:extLst>
                </a:gridCol>
                <a:gridCol w="717464">
                  <a:extLst>
                    <a:ext uri="{9D8B030D-6E8A-4147-A177-3AD203B41FA5}">
                      <a16:colId xmlns:a16="http://schemas.microsoft.com/office/drawing/2014/main" val="1843330967"/>
                    </a:ext>
                  </a:extLst>
                </a:gridCol>
                <a:gridCol w="717464">
                  <a:extLst>
                    <a:ext uri="{9D8B030D-6E8A-4147-A177-3AD203B41FA5}">
                      <a16:colId xmlns:a16="http://schemas.microsoft.com/office/drawing/2014/main" val="3917333903"/>
                    </a:ext>
                  </a:extLst>
                </a:gridCol>
                <a:gridCol w="717464">
                  <a:extLst>
                    <a:ext uri="{9D8B030D-6E8A-4147-A177-3AD203B41FA5}">
                      <a16:colId xmlns:a16="http://schemas.microsoft.com/office/drawing/2014/main" val="2589920638"/>
                    </a:ext>
                  </a:extLst>
                </a:gridCol>
                <a:gridCol w="717464">
                  <a:extLst>
                    <a:ext uri="{9D8B030D-6E8A-4147-A177-3AD203B41FA5}">
                      <a16:colId xmlns:a16="http://schemas.microsoft.com/office/drawing/2014/main" val="4027370413"/>
                    </a:ext>
                  </a:extLst>
                </a:gridCol>
                <a:gridCol w="717464">
                  <a:extLst>
                    <a:ext uri="{9D8B030D-6E8A-4147-A177-3AD203B41FA5}">
                      <a16:colId xmlns:a16="http://schemas.microsoft.com/office/drawing/2014/main" val="776761771"/>
                    </a:ext>
                  </a:extLst>
                </a:gridCol>
              </a:tblGrid>
              <a:tr h="59055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1</a:t>
                      </a:r>
                      <a:endParaRPr lang="en-US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6</a:t>
                      </a:r>
                      <a:endParaRPr lang="en-US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  <a:latin typeface="Candara" panose="020E0502030303020204" pitchFamily="34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7884663"/>
                  </a:ext>
                </a:extLst>
              </a:tr>
            </a:tbl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A2878789-E2F5-43B5-ABC9-9C94F084C901}"/>
              </a:ext>
            </a:extLst>
          </p:cNvPr>
          <p:cNvSpPr/>
          <p:nvPr/>
        </p:nvSpPr>
        <p:spPr>
          <a:xfrm>
            <a:off x="5289404" y="1828801"/>
            <a:ext cx="522619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i</a:t>
            </a:r>
            <a:r>
              <a:rPr lang="en-US" sz="2400" dirty="0">
                <a:latin typeface="Candara" panose="020E0502030303020204" pitchFamily="34" charset="0"/>
              </a:rPr>
              <a:t> is one of the squares: s=1,2,…,10.</a:t>
            </a:r>
          </a:p>
          <a:p>
            <a:endParaRPr lang="en-US" sz="2200" dirty="0">
              <a:latin typeface="Candara" panose="020E0502030303020204" pitchFamily="34" charset="0"/>
            </a:endParaRPr>
          </a:p>
          <a:p>
            <a:r>
              <a:rPr lang="en-US" sz="2400" dirty="0" err="1">
                <a:latin typeface="Candara" panose="020E0502030303020204" pitchFamily="34" charset="0"/>
              </a:rPr>
              <a:t>Z</a:t>
            </a:r>
            <a:r>
              <a:rPr lang="en-US" sz="2400" baseline="-25000" dirty="0" err="1">
                <a:latin typeface="Candara" panose="020E0502030303020204" pitchFamily="34" charset="0"/>
              </a:rPr>
              <a:t>i</a:t>
            </a:r>
            <a:r>
              <a:rPr lang="en-US" sz="2400" dirty="0">
                <a:latin typeface="Candara" panose="020E0502030303020204" pitchFamily="34" charset="0"/>
              </a:rPr>
              <a:t> is the sensing result (</a:t>
            </a:r>
            <a:r>
              <a:rPr lang="en-US" sz="2400" dirty="0" err="1">
                <a:latin typeface="Candara" panose="020E0502030303020204" pitchFamily="34" charset="0"/>
              </a:rPr>
              <a:t>Z</a:t>
            </a:r>
            <a:r>
              <a:rPr lang="en-US" sz="2400" baseline="-25000" dirty="0" err="1">
                <a:latin typeface="Candara" panose="020E0502030303020204" pitchFamily="34" charset="0"/>
              </a:rPr>
              <a:t>i</a:t>
            </a:r>
            <a:r>
              <a:rPr lang="en-US" sz="2400" dirty="0">
                <a:latin typeface="Candara" panose="020E0502030303020204" pitchFamily="34" charset="0"/>
              </a:rPr>
              <a:t>=d or ¬d)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9517570-EDB8-6B45-B3FA-EF328F076B54}"/>
              </a:ext>
            </a:extLst>
          </p:cNvPr>
          <p:cNvSpPr/>
          <p:nvPr/>
        </p:nvSpPr>
        <p:spPr>
          <a:xfrm>
            <a:off x="2060715" y="1842467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6DBE46A-75E1-6943-B250-EC8CD8DC83D9}"/>
              </a:ext>
            </a:extLst>
          </p:cNvPr>
          <p:cNvCxnSpPr>
            <a:cxnSpLocks/>
          </p:cNvCxnSpPr>
          <p:nvPr/>
        </p:nvCxnSpPr>
        <p:spPr>
          <a:xfrm>
            <a:off x="2492410" y="2064971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29DAC5E8-D55F-BF4E-AE09-6AE81AFB4C05}"/>
              </a:ext>
            </a:extLst>
          </p:cNvPr>
          <p:cNvSpPr/>
          <p:nvPr/>
        </p:nvSpPr>
        <p:spPr>
          <a:xfrm>
            <a:off x="2060714" y="2567793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C12FC57-D971-DA43-A3B8-00FBDA5E9C1E}"/>
              </a:ext>
            </a:extLst>
          </p:cNvPr>
          <p:cNvCxnSpPr>
            <a:cxnSpLocks/>
          </p:cNvCxnSpPr>
          <p:nvPr/>
        </p:nvCxnSpPr>
        <p:spPr>
          <a:xfrm flipH="1">
            <a:off x="2276562" y="2287475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09C67949-7583-E840-B19B-7A5EF11DDF29}"/>
              </a:ext>
            </a:extLst>
          </p:cNvPr>
          <p:cNvSpPr/>
          <p:nvPr/>
        </p:nvSpPr>
        <p:spPr>
          <a:xfrm>
            <a:off x="2898915" y="1842467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5BAACCD-01BA-F34F-95BD-6B8179AA6B7F}"/>
              </a:ext>
            </a:extLst>
          </p:cNvPr>
          <p:cNvCxnSpPr>
            <a:cxnSpLocks/>
          </p:cNvCxnSpPr>
          <p:nvPr/>
        </p:nvCxnSpPr>
        <p:spPr>
          <a:xfrm>
            <a:off x="3330610" y="2064971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647F7C3B-5C47-AB47-A382-FD9D6007D235}"/>
              </a:ext>
            </a:extLst>
          </p:cNvPr>
          <p:cNvSpPr/>
          <p:nvPr/>
        </p:nvSpPr>
        <p:spPr>
          <a:xfrm>
            <a:off x="2898914" y="2567793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256D83C-C8BB-294E-A0E9-EAB201FAA1C6}"/>
              </a:ext>
            </a:extLst>
          </p:cNvPr>
          <p:cNvCxnSpPr>
            <a:cxnSpLocks/>
          </p:cNvCxnSpPr>
          <p:nvPr/>
        </p:nvCxnSpPr>
        <p:spPr>
          <a:xfrm flipH="1">
            <a:off x="3114762" y="2287475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B706BF5F-7237-5843-9B98-302C8DCB6F47}"/>
              </a:ext>
            </a:extLst>
          </p:cNvPr>
          <p:cNvSpPr/>
          <p:nvPr/>
        </p:nvSpPr>
        <p:spPr>
          <a:xfrm>
            <a:off x="3737115" y="1842467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C35C45-EFF0-6344-B760-455DF538C237}"/>
              </a:ext>
            </a:extLst>
          </p:cNvPr>
          <p:cNvCxnSpPr>
            <a:cxnSpLocks/>
          </p:cNvCxnSpPr>
          <p:nvPr/>
        </p:nvCxnSpPr>
        <p:spPr>
          <a:xfrm>
            <a:off x="4168810" y="2064971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010F7AA8-A766-6049-B08A-310A2F7586A7}"/>
              </a:ext>
            </a:extLst>
          </p:cNvPr>
          <p:cNvSpPr/>
          <p:nvPr/>
        </p:nvSpPr>
        <p:spPr>
          <a:xfrm>
            <a:off x="3737114" y="2567793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C8D75BA-C846-8043-9222-E99410149C25}"/>
              </a:ext>
            </a:extLst>
          </p:cNvPr>
          <p:cNvCxnSpPr>
            <a:cxnSpLocks/>
          </p:cNvCxnSpPr>
          <p:nvPr/>
        </p:nvCxnSpPr>
        <p:spPr>
          <a:xfrm flipH="1">
            <a:off x="3952962" y="2287475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BEA280C-3779-524B-A598-6CDC628742B3}"/>
              </a:ext>
            </a:extLst>
          </p:cNvPr>
          <p:cNvCxnSpPr>
            <a:cxnSpLocks/>
          </p:cNvCxnSpPr>
          <p:nvPr/>
        </p:nvCxnSpPr>
        <p:spPr>
          <a:xfrm>
            <a:off x="4648201" y="2064971"/>
            <a:ext cx="406505" cy="0"/>
          </a:xfrm>
          <a:prstGeom prst="straightConnector1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0D0D7CE-1380-CD40-AE52-DEDC6545C5F1}"/>
                  </a:ext>
                </a:extLst>
              </p:cNvPr>
              <p:cNvSpPr/>
              <p:nvPr/>
            </p:nvSpPr>
            <p:spPr>
              <a:xfrm>
                <a:off x="5289405" y="3352800"/>
                <a:ext cx="5162863" cy="184576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.1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0D0D7CE-1380-CD40-AE52-DEDC6545C5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9405" y="3352800"/>
                <a:ext cx="5162863" cy="1845762"/>
              </a:xfrm>
              <a:prstGeom prst="rect">
                <a:avLst/>
              </a:prstGeom>
              <a:blipFill>
                <a:blip r:embed="rId2"/>
                <a:stretch>
                  <a:fillRect b="-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ABDB754-950A-594C-8F48-628FBA87D070}"/>
                  </a:ext>
                </a:extLst>
              </p:cNvPr>
              <p:cNvSpPr/>
              <p:nvPr/>
            </p:nvSpPr>
            <p:spPr>
              <a:xfrm>
                <a:off x="5410200" y="5267720"/>
                <a:ext cx="2760314" cy="1285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Z</m:t>
                          </m:r>
                          <m:r>
                            <m:rPr>
                              <m:sty m:val="p"/>
                            </m:rPr>
                            <a:rPr lang="en-US" sz="2400" i="0" baseline="-250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en-US" sz="2400" i="0" baseline="-25000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0.90, </m:t>
                              </m:r>
                              <m:r>
                                <m:rPr>
                                  <m:sty m:val="p"/>
                                </m:rPr>
                                <a:rPr lang="en-US" sz="2400" i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=3,4,9  </m:t>
                              </m:r>
                            </m:e>
                            <m:e>
                              <m:r>
                                <a:rPr lang="en-US" sz="2400" i="0">
                                  <a:latin typeface="Cambria Math" panose="02040503050406030204" pitchFamily="18" charset="0"/>
                                </a:rPr>
                                <m:t>&amp;0.05, </m:t>
                              </m:r>
                              <m:r>
                                <m:rPr>
                                  <m:nor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ABDB754-950A-594C-8F48-628FBA87D0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5267720"/>
                <a:ext cx="2760314" cy="1285480"/>
              </a:xfrm>
              <a:prstGeom prst="rect">
                <a:avLst/>
              </a:prstGeom>
              <a:blipFill>
                <a:blip r:embed="rId3"/>
                <a:stretch>
                  <a:fillRect l="-41743" t="-112745" b="-206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67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94CF7-7E28-B041-8BC9-964755DA1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Networks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FE3FB-4D97-154A-B64F-CD56603B3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599" y="1295400"/>
            <a:ext cx="7315199" cy="5504688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When treating a diabetic patient, we have evidence such as </a:t>
            </a:r>
          </a:p>
          <a:p>
            <a:pPr lvl="1"/>
            <a:r>
              <a:rPr lang="en-US" sz="2800" dirty="0"/>
              <a:t>Recent insulin doses</a:t>
            </a:r>
          </a:p>
          <a:p>
            <a:pPr lvl="1"/>
            <a:r>
              <a:rPr lang="en-US" sz="2800" dirty="0"/>
              <a:t>Recent food intake</a:t>
            </a:r>
          </a:p>
          <a:p>
            <a:pPr lvl="1"/>
            <a:r>
              <a:rPr lang="en-US" sz="2800" dirty="0"/>
              <a:t>Blood sugar level </a:t>
            </a:r>
          </a:p>
          <a:p>
            <a:pPr lvl="1"/>
            <a:r>
              <a:rPr lang="en-US" sz="2800" dirty="0"/>
              <a:t>Insulin level </a:t>
            </a:r>
          </a:p>
          <a:p>
            <a:r>
              <a:rPr lang="en-US" sz="3200" dirty="0"/>
              <a:t>Given this information, we can make a decision about the patient’s </a:t>
            </a:r>
          </a:p>
          <a:p>
            <a:pPr lvl="1"/>
            <a:r>
              <a:rPr lang="en-US" sz="2800" dirty="0"/>
              <a:t>food intake </a:t>
            </a:r>
          </a:p>
          <a:p>
            <a:pPr lvl="1"/>
            <a:r>
              <a:rPr lang="en-US" sz="2800" dirty="0"/>
              <a:t>insulin dose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C5237-1D5D-A249-978C-9396427A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615E087-F50E-3649-BAFF-AC12468E2C65}"/>
              </a:ext>
            </a:extLst>
          </p:cNvPr>
          <p:cNvSpPr/>
          <p:nvPr/>
        </p:nvSpPr>
        <p:spPr>
          <a:xfrm>
            <a:off x="9277409" y="2569238"/>
            <a:ext cx="961372" cy="53340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ndara" panose="020E0502030303020204" pitchFamily="34" charset="0"/>
              </a:rPr>
              <a:t>diabetic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95443AE-27AB-C04E-BA13-2AFC9344004F}"/>
              </a:ext>
            </a:extLst>
          </p:cNvPr>
          <p:cNvSpPr/>
          <p:nvPr/>
        </p:nvSpPr>
        <p:spPr>
          <a:xfrm>
            <a:off x="8634145" y="1537489"/>
            <a:ext cx="971550" cy="533400"/>
          </a:xfrm>
          <a:prstGeom prst="roundRect">
            <a:avLst>
              <a:gd name="adj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insulin doses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5236FE9-E1EC-7147-A4CF-12F53B70D8C1}"/>
              </a:ext>
            </a:extLst>
          </p:cNvPr>
          <p:cNvSpPr/>
          <p:nvPr/>
        </p:nvSpPr>
        <p:spPr>
          <a:xfrm>
            <a:off x="9834295" y="1540538"/>
            <a:ext cx="961372" cy="533400"/>
          </a:xfrm>
          <a:prstGeom prst="roundRect">
            <a:avLst>
              <a:gd name="adj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food intake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15E043-8EA6-D447-8324-BB6EF1F1AF2D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9119920" y="2070889"/>
            <a:ext cx="485775" cy="498349"/>
          </a:xfrm>
          <a:prstGeom prst="straightConnector1">
            <a:avLst/>
          </a:prstGeom>
          <a:ln w="28575">
            <a:solidFill>
              <a:srgbClr val="0000CC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73203A5-A84A-FF48-9D5A-52FCF1DD72E1}"/>
              </a:ext>
            </a:extLst>
          </p:cNvPr>
          <p:cNvSpPr/>
          <p:nvPr/>
        </p:nvSpPr>
        <p:spPr>
          <a:xfrm>
            <a:off x="8557945" y="3467636"/>
            <a:ext cx="971550" cy="533400"/>
          </a:xfrm>
          <a:prstGeom prst="roundRect">
            <a:avLst>
              <a:gd name="adj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insulin level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2282C9D-8AE6-6B4F-8D16-553C8BBFBD43}"/>
              </a:ext>
            </a:extLst>
          </p:cNvPr>
          <p:cNvSpPr/>
          <p:nvPr/>
        </p:nvSpPr>
        <p:spPr>
          <a:xfrm>
            <a:off x="9815245" y="3467636"/>
            <a:ext cx="1123950" cy="533400"/>
          </a:xfrm>
          <a:prstGeom prst="roundRect">
            <a:avLst>
              <a:gd name="adj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blood sugar level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AA30FAF-426B-4E4F-9630-10927E53A2C0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9907480" y="2073938"/>
            <a:ext cx="407501" cy="495300"/>
          </a:xfrm>
          <a:prstGeom prst="straightConnector1">
            <a:avLst/>
          </a:prstGeom>
          <a:ln w="28575">
            <a:solidFill>
              <a:srgbClr val="0000CC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562B115-118C-D340-B109-DB21DB217862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9043720" y="3102638"/>
            <a:ext cx="561975" cy="364998"/>
          </a:xfrm>
          <a:prstGeom prst="straightConnector1">
            <a:avLst/>
          </a:prstGeom>
          <a:ln w="28575">
            <a:solidFill>
              <a:srgbClr val="0000CC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6451CDA-211D-5142-87C7-B554741F6624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9907480" y="3102638"/>
            <a:ext cx="469740" cy="364998"/>
          </a:xfrm>
          <a:prstGeom prst="straightConnector1">
            <a:avLst/>
          </a:prstGeom>
          <a:ln w="28575">
            <a:solidFill>
              <a:srgbClr val="0000CC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20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6628-341E-4928-B4CA-E1038EAB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Sensor update: seeing a door (d)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203BC-6711-450B-9DE6-172F24FC9B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185327"/>
                <a:ext cx="10972800" cy="3367875"/>
              </a:xfrm>
            </p:spPr>
            <p:txBody>
              <a:bodyPr>
                <a:normAutofit/>
              </a:bodyPr>
              <a:lstStyle/>
              <a:p>
                <a:pPr marL="11113" indent="0">
                  <a:buNone/>
                </a:pPr>
                <a:r>
                  <a:rPr lang="en-US" sz="2800" dirty="0">
                    <a:solidFill>
                      <a:srgbClr val="FF0000"/>
                    </a:solidFill>
                  </a:rPr>
                  <a:t>Where am I now?</a:t>
                </a:r>
              </a:p>
              <a:p>
                <a:pPr marL="11113" indent="0">
                  <a:buNone/>
                </a:pPr>
                <a:r>
                  <a:rPr lang="en-US" sz="2800" dirty="0"/>
                  <a:t>P(S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|Z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=d)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</m:oMath>
                </a14:m>
                <a:r>
                  <a:rPr lang="en-US" sz="2800" dirty="0"/>
                  <a:t>P(Z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=d|S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)P(S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)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203BC-6711-450B-9DE6-172F24FC9B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185327"/>
                <a:ext cx="10972800" cy="3367875"/>
              </a:xfrm>
              <a:blipFill>
                <a:blip r:embed="rId2"/>
                <a:stretch>
                  <a:fillRect l="-1387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27D29-4EC3-4E73-B7A2-03724A790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3DB8738-3801-4BF9-A1CE-40B76164A5CC}"/>
              </a:ext>
            </a:extLst>
          </p:cNvPr>
          <p:cNvSpPr/>
          <p:nvPr/>
        </p:nvSpPr>
        <p:spPr>
          <a:xfrm>
            <a:off x="2060715" y="1287303"/>
            <a:ext cx="431695" cy="4450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solidFill>
                  <a:srgbClr val="FF0000"/>
                </a:solidFill>
                <a:latin typeface="Candara" panose="020E0502030303020204" pitchFamily="34" charset="0"/>
              </a:rPr>
              <a:t>1</a:t>
            </a:r>
            <a:endParaRPr lang="en-US" sz="2400" dirty="0">
              <a:solidFill>
                <a:srgbClr val="FF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54081D-AC6F-4B9B-B94F-8FBF202F5A58}"/>
              </a:ext>
            </a:extLst>
          </p:cNvPr>
          <p:cNvCxnSpPr>
            <a:cxnSpLocks/>
          </p:cNvCxnSpPr>
          <p:nvPr/>
        </p:nvCxnSpPr>
        <p:spPr>
          <a:xfrm>
            <a:off x="2492410" y="1509807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A5845D85-0464-47D9-B2A6-D18487216354}"/>
              </a:ext>
            </a:extLst>
          </p:cNvPr>
          <p:cNvSpPr/>
          <p:nvPr/>
        </p:nvSpPr>
        <p:spPr>
          <a:xfrm>
            <a:off x="2060714" y="2012629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0000CC"/>
                </a:solidFill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solidFill>
                  <a:srgbClr val="0000CC"/>
                </a:solidFill>
                <a:latin typeface="Candara" panose="020E0502030303020204" pitchFamily="34" charset="0"/>
              </a:rPr>
              <a:t>1</a:t>
            </a:r>
            <a:endParaRPr lang="en-US" sz="2400" dirty="0">
              <a:solidFill>
                <a:srgbClr val="0000CC"/>
              </a:solidFill>
              <a:latin typeface="Candara" panose="020E0502030303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CFAA26-606B-420E-95F2-8784E2ADA6C4}"/>
              </a:ext>
            </a:extLst>
          </p:cNvPr>
          <p:cNvCxnSpPr>
            <a:cxnSpLocks/>
          </p:cNvCxnSpPr>
          <p:nvPr/>
        </p:nvCxnSpPr>
        <p:spPr>
          <a:xfrm flipH="1">
            <a:off x="2276562" y="1732311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E458F2E-B5DE-4DA0-B0FC-65078EA0D338}"/>
              </a:ext>
            </a:extLst>
          </p:cNvPr>
          <p:cNvSpPr/>
          <p:nvPr/>
        </p:nvSpPr>
        <p:spPr>
          <a:xfrm>
            <a:off x="2898915" y="1287303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5DF479-A15F-43AC-A930-4D06A4680AB1}"/>
              </a:ext>
            </a:extLst>
          </p:cNvPr>
          <p:cNvCxnSpPr>
            <a:cxnSpLocks/>
          </p:cNvCxnSpPr>
          <p:nvPr/>
        </p:nvCxnSpPr>
        <p:spPr>
          <a:xfrm>
            <a:off x="3330610" y="1509807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289E4DD-9E70-4D5A-A737-5998E9C5467F}"/>
              </a:ext>
            </a:extLst>
          </p:cNvPr>
          <p:cNvSpPr/>
          <p:nvPr/>
        </p:nvSpPr>
        <p:spPr>
          <a:xfrm>
            <a:off x="2898914" y="2012629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F35B98-0DA7-47F4-9780-C303DCD4EE58}"/>
              </a:ext>
            </a:extLst>
          </p:cNvPr>
          <p:cNvCxnSpPr>
            <a:cxnSpLocks/>
          </p:cNvCxnSpPr>
          <p:nvPr/>
        </p:nvCxnSpPr>
        <p:spPr>
          <a:xfrm flipH="1">
            <a:off x="3114762" y="1732311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D07CFE6-6E0A-4373-AAC3-5F7F32AD2389}"/>
              </a:ext>
            </a:extLst>
          </p:cNvPr>
          <p:cNvSpPr/>
          <p:nvPr/>
        </p:nvSpPr>
        <p:spPr>
          <a:xfrm>
            <a:off x="3737115" y="1287303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4EC9C7-9CE5-4B20-B18E-763C78765057}"/>
              </a:ext>
            </a:extLst>
          </p:cNvPr>
          <p:cNvCxnSpPr>
            <a:cxnSpLocks/>
          </p:cNvCxnSpPr>
          <p:nvPr/>
        </p:nvCxnSpPr>
        <p:spPr>
          <a:xfrm>
            <a:off x="4168810" y="1509807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B2731D5-0507-4082-82C6-D4F53CDE0199}"/>
              </a:ext>
            </a:extLst>
          </p:cNvPr>
          <p:cNvSpPr/>
          <p:nvPr/>
        </p:nvSpPr>
        <p:spPr>
          <a:xfrm>
            <a:off x="3737114" y="2012629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CEDA1C-BDFF-464E-B538-A13E15D057E1}"/>
              </a:ext>
            </a:extLst>
          </p:cNvPr>
          <p:cNvCxnSpPr>
            <a:cxnSpLocks/>
          </p:cNvCxnSpPr>
          <p:nvPr/>
        </p:nvCxnSpPr>
        <p:spPr>
          <a:xfrm flipH="1">
            <a:off x="3952962" y="1732311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D23116-AD2B-B949-85B2-01FEFFD956E7}"/>
              </a:ext>
            </a:extLst>
          </p:cNvPr>
          <p:cNvCxnSpPr>
            <a:cxnSpLocks/>
          </p:cNvCxnSpPr>
          <p:nvPr/>
        </p:nvCxnSpPr>
        <p:spPr>
          <a:xfrm>
            <a:off x="4698896" y="1509807"/>
            <a:ext cx="406505" cy="0"/>
          </a:xfrm>
          <a:prstGeom prst="straightConnector1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5828986-BC29-E44F-A7F9-6D7F054DDFF4}"/>
              </a:ext>
            </a:extLst>
          </p:cNvPr>
          <p:cNvSpPr/>
          <p:nvPr/>
        </p:nvSpPr>
        <p:spPr>
          <a:xfrm>
            <a:off x="2101656" y="2455579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  <a:latin typeface="Candara" panose="020E0502030303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63722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499521AB-8DD5-F142-8A7A-7B5635DC90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0712" y="5686917"/>
            <a:ext cx="7174643" cy="457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B46628-341E-4928-B4CA-E1038EAB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3">
                <a:extLst>
                  <a:ext uri="{FF2B5EF4-FFF2-40B4-BE49-F238E27FC236}">
                    <a16:creationId xmlns:a16="http://schemas.microsoft.com/office/drawing/2014/main" id="{5C8B73B8-6F80-5643-AFAC-BD0E9032A8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786612"/>
                <a:ext cx="10972800" cy="3900303"/>
              </a:xfrm>
            </p:spPr>
            <p:txBody>
              <a:bodyPr>
                <a:normAutofit fontScale="92500" lnSpcReduction="10000"/>
              </a:bodyPr>
              <a:lstStyle/>
              <a:p>
                <a:pPr marL="11113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P(S</a:t>
                </a:r>
                <a:r>
                  <a:rPr lang="en-US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en-US" dirty="0">
                    <a:solidFill>
                      <a:srgbClr val="7030A0"/>
                    </a:solidFill>
                  </a:rPr>
                  <a:t>|Z</a:t>
                </a:r>
                <a:r>
                  <a:rPr lang="en-US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en-US" dirty="0">
                    <a:solidFill>
                      <a:srgbClr val="7030A0"/>
                    </a:solidFill>
                  </a:rPr>
                  <a:t>=d)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P(Z</a:t>
                </a:r>
                <a:r>
                  <a:rPr lang="en-US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en-US" dirty="0">
                    <a:solidFill>
                      <a:srgbClr val="7030A0"/>
                    </a:solidFill>
                  </a:rPr>
                  <a:t>=d|S</a:t>
                </a:r>
                <a:r>
                  <a:rPr lang="en-US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en-US" dirty="0">
                    <a:solidFill>
                      <a:srgbClr val="7030A0"/>
                    </a:solidFill>
                  </a:rPr>
                  <a:t>)P(S</a:t>
                </a:r>
                <a:r>
                  <a:rPr lang="en-US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en-US" dirty="0">
                    <a:solidFill>
                      <a:srgbClr val="7030A0"/>
                    </a:solidFill>
                  </a:rPr>
                  <a:t>)  </a:t>
                </a:r>
              </a:p>
              <a:p>
                <a:r>
                  <a:rPr lang="en-US" dirty="0"/>
                  <a:t>P(S</a:t>
                </a:r>
                <a:r>
                  <a:rPr lang="en-US" baseline="-25000" dirty="0"/>
                  <a:t>1</a:t>
                </a:r>
                <a:r>
                  <a:rPr lang="en-US" dirty="0"/>
                  <a:t>=1|Z</a:t>
                </a:r>
                <a:r>
                  <a:rPr lang="en-US" baseline="-25000" dirty="0"/>
                  <a:t>1</a:t>
                </a:r>
                <a:r>
                  <a:rPr lang="en-US" dirty="0"/>
                  <a:t>=d)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</m:oMath>
                </a14:m>
                <a:r>
                  <a:rPr lang="en-US" dirty="0"/>
                  <a:t>P(Z</a:t>
                </a:r>
                <a:r>
                  <a:rPr lang="en-US" baseline="-25000" dirty="0"/>
                  <a:t>1</a:t>
                </a:r>
                <a:r>
                  <a:rPr lang="en-US" dirty="0"/>
                  <a:t>=d|S</a:t>
                </a:r>
                <a:r>
                  <a:rPr lang="en-US" baseline="-25000" dirty="0"/>
                  <a:t>1</a:t>
                </a:r>
                <a:r>
                  <a:rPr lang="en-US" dirty="0"/>
                  <a:t>=1)P(S</a:t>
                </a:r>
                <a:r>
                  <a:rPr lang="en-US" baseline="-25000" dirty="0"/>
                  <a:t>1</a:t>
                </a:r>
                <a:r>
                  <a:rPr lang="en-US" dirty="0"/>
                  <a:t>) </a:t>
                </a:r>
                <a:br>
                  <a:rPr lang="en-US" dirty="0"/>
                </a:br>
                <a:r>
                  <a:rPr lang="en-US" dirty="0"/>
                  <a:t>= 0.05 * 0.1 = 0.005</a:t>
                </a:r>
              </a:p>
              <a:p>
                <a:r>
                  <a:rPr lang="en-US" dirty="0"/>
                  <a:t>P(S</a:t>
                </a:r>
                <a:r>
                  <a:rPr lang="en-US" baseline="-25000" dirty="0"/>
                  <a:t>1</a:t>
                </a:r>
                <a:r>
                  <a:rPr lang="en-US" dirty="0"/>
                  <a:t>=3|Z</a:t>
                </a:r>
                <a:r>
                  <a:rPr lang="en-US" baseline="-25000" dirty="0"/>
                  <a:t>1</a:t>
                </a:r>
                <a:r>
                  <a:rPr lang="en-US" dirty="0"/>
                  <a:t>=d)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</m:oMath>
                </a14:m>
                <a:r>
                  <a:rPr lang="en-US" dirty="0"/>
                  <a:t>P(Z</a:t>
                </a:r>
                <a:r>
                  <a:rPr lang="en-US" baseline="-25000" dirty="0"/>
                  <a:t>1</a:t>
                </a:r>
                <a:r>
                  <a:rPr lang="en-US" dirty="0"/>
                  <a:t>=d|S</a:t>
                </a:r>
                <a:r>
                  <a:rPr lang="en-US" baseline="-25000" dirty="0"/>
                  <a:t>1</a:t>
                </a:r>
                <a:r>
                  <a:rPr lang="en-US" dirty="0"/>
                  <a:t>=3)P(S</a:t>
                </a:r>
                <a:r>
                  <a:rPr lang="en-US" baseline="-25000" dirty="0"/>
                  <a:t>1</a:t>
                </a:r>
                <a:r>
                  <a:rPr lang="en-US" dirty="0"/>
                  <a:t>) </a:t>
                </a:r>
                <a:br>
                  <a:rPr lang="en-US" dirty="0"/>
                </a:br>
                <a:r>
                  <a:rPr lang="en-US" dirty="0"/>
                  <a:t>= 0.9 * 0.1 = 0.09</a:t>
                </a:r>
              </a:p>
              <a:p>
                <a:r>
                  <a:rPr lang="en-US" dirty="0"/>
                  <a:t>P(S</a:t>
                </a:r>
                <a:r>
                  <a:rPr lang="en-US" baseline="-25000" dirty="0"/>
                  <a:t>1</a:t>
                </a:r>
                <a:r>
                  <a:rPr lang="en-US" dirty="0"/>
                  <a:t>=1|Z</a:t>
                </a:r>
                <a:r>
                  <a:rPr lang="en-US" baseline="-25000" dirty="0"/>
                  <a:t>1</a:t>
                </a:r>
                <a:r>
                  <a:rPr lang="en-US" dirty="0"/>
                  <a:t>=d) = 0.005 /(0.005*7+0.09*3) = 0.0164</a:t>
                </a:r>
              </a:p>
            </p:txBody>
          </p:sp>
        </mc:Choice>
        <mc:Fallback xmlns="">
          <p:sp>
            <p:nvSpPr>
              <p:cNvPr id="24" name="Content Placeholder 23">
                <a:extLst>
                  <a:ext uri="{FF2B5EF4-FFF2-40B4-BE49-F238E27FC236}">
                    <a16:creationId xmlns:a16="http://schemas.microsoft.com/office/drawing/2014/main" id="{5C8B73B8-6F80-5643-AFAC-BD0E9032A8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786612"/>
                <a:ext cx="10972800" cy="3900303"/>
              </a:xfrm>
              <a:blipFill>
                <a:blip r:embed="rId3"/>
                <a:stretch>
                  <a:fillRect l="-1503" t="-1623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27D29-4EC3-4E73-B7A2-03724A790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77436-EC8C-4AA7-8F7E-35D67B363DD7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9B7700DD-EC1C-7C44-81DB-57A2C8DA85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82171"/>
              </p:ext>
            </p:extLst>
          </p:nvPr>
        </p:nvGraphicFramePr>
        <p:xfrm>
          <a:off x="690713" y="6152245"/>
          <a:ext cx="7174643" cy="55880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697640">
                  <a:extLst>
                    <a:ext uri="{9D8B030D-6E8A-4147-A177-3AD203B41FA5}">
                      <a16:colId xmlns:a16="http://schemas.microsoft.com/office/drawing/2014/main" val="232556880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294094801"/>
                    </a:ext>
                  </a:extLst>
                </a:gridCol>
                <a:gridCol w="657347">
                  <a:extLst>
                    <a:ext uri="{9D8B030D-6E8A-4147-A177-3AD203B41FA5}">
                      <a16:colId xmlns:a16="http://schemas.microsoft.com/office/drawing/2014/main" val="4008103974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2573947812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3355993083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2955358894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322307709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3010940328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1278462818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1312387165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564153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0.0164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0.0164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0.2951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0.2951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0.0164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0.0164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0.0164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0.0164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0.2951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0.0164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589461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83CAF4A-F56C-124C-BBA1-899B415922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4" t="53257" r="3387" b="19739"/>
          <a:stretch/>
        </p:blipFill>
        <p:spPr>
          <a:xfrm>
            <a:off x="660558" y="799060"/>
            <a:ext cx="7174640" cy="264693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E9D399E-22DB-0040-BB11-4FBC36683F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081630"/>
              </p:ext>
            </p:extLst>
          </p:nvPr>
        </p:nvGraphicFramePr>
        <p:xfrm>
          <a:off x="726708" y="1063753"/>
          <a:ext cx="7174643" cy="55880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697640">
                  <a:extLst>
                    <a:ext uri="{9D8B030D-6E8A-4147-A177-3AD203B41FA5}">
                      <a16:colId xmlns:a16="http://schemas.microsoft.com/office/drawing/2014/main" val="232556880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294094801"/>
                    </a:ext>
                  </a:extLst>
                </a:gridCol>
                <a:gridCol w="657347">
                  <a:extLst>
                    <a:ext uri="{9D8B030D-6E8A-4147-A177-3AD203B41FA5}">
                      <a16:colId xmlns:a16="http://schemas.microsoft.com/office/drawing/2014/main" val="4008103974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2573947812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3355993083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2955358894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322307709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3010940328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1278462818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1312387165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564153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0.1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0.1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0.1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0.1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0.1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0.1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0.1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0.1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ndara" panose="020E0502030303020204" pitchFamily="34" charset="0"/>
                          <a:ea typeface="+mn-ea"/>
                          <a:cs typeface="+mn-cs"/>
                        </a:rPr>
                        <a:t>0.1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0.1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589461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D08F846-C694-5C4D-B5FA-93B692BA2944}"/>
              </a:ext>
            </a:extLst>
          </p:cNvPr>
          <p:cNvSpPr/>
          <p:nvPr/>
        </p:nvSpPr>
        <p:spPr>
          <a:xfrm>
            <a:off x="7901350" y="1026041"/>
            <a:ext cx="654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Prior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89E123-09DE-0046-91EA-7BF024A29548}"/>
              </a:ext>
            </a:extLst>
          </p:cNvPr>
          <p:cNvSpPr/>
          <p:nvPr/>
        </p:nvSpPr>
        <p:spPr>
          <a:xfrm>
            <a:off x="7865355" y="6119587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Posterior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30EBA2-5F25-0543-B00F-927CAA4A1533}"/>
              </a:ext>
            </a:extLst>
          </p:cNvPr>
          <p:cNvSpPr/>
          <p:nvPr/>
        </p:nvSpPr>
        <p:spPr>
          <a:xfrm>
            <a:off x="6014972" y="2345214"/>
            <a:ext cx="42787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ndara" panose="020E0502030303020204" pitchFamily="34" charset="0"/>
              </a:rPr>
              <a:t>Same for S</a:t>
            </a:r>
            <a:r>
              <a:rPr lang="en-US" sz="2800" baseline="-25000" dirty="0">
                <a:latin typeface="Candara" panose="020E0502030303020204" pitchFamily="34" charset="0"/>
              </a:rPr>
              <a:t>1</a:t>
            </a:r>
            <a:r>
              <a:rPr lang="en-US" sz="2800" dirty="0">
                <a:latin typeface="Candara" panose="020E0502030303020204" pitchFamily="34" charset="0"/>
              </a:rPr>
              <a:t>=1,2,5,6,7,8, 10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E593D0-D8B1-1243-A128-BD6BFB802DC0}"/>
              </a:ext>
            </a:extLst>
          </p:cNvPr>
          <p:cNvSpPr/>
          <p:nvPr/>
        </p:nvSpPr>
        <p:spPr>
          <a:xfrm>
            <a:off x="6014970" y="3697295"/>
            <a:ext cx="29241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ndara" panose="020E0502030303020204" pitchFamily="34" charset="0"/>
              </a:rPr>
              <a:t>Same for S</a:t>
            </a:r>
            <a:r>
              <a:rPr lang="en-US" sz="2800" baseline="-25000" dirty="0">
                <a:latin typeface="Candara" panose="020E0502030303020204" pitchFamily="34" charset="0"/>
              </a:rPr>
              <a:t>1</a:t>
            </a:r>
            <a:r>
              <a:rPr lang="en-US" sz="2800" dirty="0">
                <a:latin typeface="Candara" panose="020E0502030303020204" pitchFamily="34" charset="0"/>
              </a:rPr>
              <a:t>=3,4,9 </a:t>
            </a:r>
          </a:p>
        </p:txBody>
      </p:sp>
    </p:spTree>
    <p:extLst>
      <p:ext uri="{BB962C8B-B14F-4D97-AF65-F5344CB8AC3E}">
        <p14:creationId xmlns:p14="http://schemas.microsoft.com/office/powerpoint/2010/main" val="135344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6628-341E-4928-B4CA-E1038EAB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Motion update: moving right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203BC-6711-450B-9DE6-172F24FC9B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973748"/>
                <a:ext cx="10972800" cy="3579454"/>
              </a:xfrm>
            </p:spPr>
            <p:txBody>
              <a:bodyPr>
                <a:normAutofit/>
              </a:bodyPr>
              <a:lstStyle/>
              <a:p>
                <a:pPr marL="11113" indent="0">
                  <a:buNone/>
                </a:pPr>
                <a:r>
                  <a:rPr lang="en-US" sz="2800" dirty="0">
                    <a:solidFill>
                      <a:srgbClr val="FF0000"/>
                    </a:solidFill>
                  </a:rPr>
                  <a:t>Where am I now?</a:t>
                </a:r>
              </a:p>
              <a:p>
                <a:pPr marL="11113" indent="0">
                  <a:buNone/>
                </a:pPr>
                <a:r>
                  <a:rPr lang="en-US" sz="2800" dirty="0"/>
                  <a:t>P(S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|Z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=d) </a:t>
                </a:r>
              </a:p>
              <a:p>
                <a:pPr marL="11113" indent="0">
                  <a:buNone/>
                </a:pPr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9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sz="2800" dirty="0"/>
                          <m:t>P</m:t>
                        </m:r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|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dirty="0"/>
                          <m:t>,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d</m:t>
                        </m:r>
                        <m:r>
                          <m:rPr>
                            <m:nor/>
                          </m:rPr>
                          <a:rPr lang="en-US" sz="2800" dirty="0"/>
                          <m:t>)</m:t>
                        </m:r>
                        <m:r>
                          <m:rPr>
                            <m:nor/>
                          </m:rPr>
                          <a:rPr lang="en-US" sz="2800" dirty="0"/>
                          <m:t>P</m:t>
                        </m:r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dirty="0"/>
                          <m:t>|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d</m:t>
                        </m:r>
                        <m:r>
                          <m:rPr>
                            <m:nor/>
                          </m:rPr>
                          <a:rPr lang="en-US" sz="2800" dirty="0"/>
                          <m:t>)</m:t>
                        </m:r>
                      </m:e>
                    </m:nary>
                  </m:oMath>
                </a14:m>
                <a:r>
                  <a:rPr lang="en-US" sz="2800" dirty="0"/>
                  <a:t> </a:t>
                </a:r>
              </a:p>
              <a:p>
                <a:pPr marL="11113" indent="0">
                  <a:buNone/>
                </a:pPr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9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sz="2800" dirty="0"/>
                          <m:t>P</m:t>
                        </m:r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|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dirty="0"/>
                          <m:t>)</m:t>
                        </m:r>
                        <m:r>
                          <m:rPr>
                            <m:nor/>
                          </m:rPr>
                          <a:rPr lang="en-US" sz="2800" dirty="0"/>
                          <m:t>P</m:t>
                        </m:r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dirty="0"/>
                          <m:t>|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d</m:t>
                        </m:r>
                        <m:r>
                          <m:rPr>
                            <m:nor/>
                          </m:rPr>
                          <a:rPr lang="en-US" sz="2800" dirty="0"/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203BC-6711-450B-9DE6-172F24FC9B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973748"/>
                <a:ext cx="10972800" cy="3579454"/>
              </a:xfrm>
              <a:blipFill>
                <a:blip r:embed="rId2"/>
                <a:stretch>
                  <a:fillRect l="-2890" t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27D29-4EC3-4E73-B7A2-03724A790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3DB8738-3801-4BF9-A1CE-40B76164A5CC}"/>
              </a:ext>
            </a:extLst>
          </p:cNvPr>
          <p:cNvSpPr/>
          <p:nvPr/>
        </p:nvSpPr>
        <p:spPr>
          <a:xfrm>
            <a:off x="2060715" y="1293424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54081D-AC6F-4B9B-B94F-8FBF202F5A58}"/>
              </a:ext>
            </a:extLst>
          </p:cNvPr>
          <p:cNvCxnSpPr>
            <a:cxnSpLocks/>
          </p:cNvCxnSpPr>
          <p:nvPr/>
        </p:nvCxnSpPr>
        <p:spPr>
          <a:xfrm>
            <a:off x="2492410" y="1515928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A5845D85-0464-47D9-B2A6-D18487216354}"/>
              </a:ext>
            </a:extLst>
          </p:cNvPr>
          <p:cNvSpPr/>
          <p:nvPr/>
        </p:nvSpPr>
        <p:spPr>
          <a:xfrm>
            <a:off x="2060714" y="201875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0000CC"/>
                </a:solidFill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solidFill>
                  <a:srgbClr val="0000CC"/>
                </a:solidFill>
                <a:latin typeface="Candara" panose="020E0502030303020204" pitchFamily="34" charset="0"/>
              </a:rPr>
              <a:t>1</a:t>
            </a:r>
            <a:endParaRPr lang="en-US" sz="2400" dirty="0">
              <a:solidFill>
                <a:srgbClr val="0000CC"/>
              </a:solidFill>
              <a:latin typeface="Candara" panose="020E0502030303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CFAA26-606B-420E-95F2-8784E2ADA6C4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2276562" y="1738432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E458F2E-B5DE-4DA0-B0FC-65078EA0D338}"/>
              </a:ext>
            </a:extLst>
          </p:cNvPr>
          <p:cNvSpPr/>
          <p:nvPr/>
        </p:nvSpPr>
        <p:spPr>
          <a:xfrm>
            <a:off x="2898915" y="1293424"/>
            <a:ext cx="431695" cy="4450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solidFill>
                  <a:srgbClr val="FF0000"/>
                </a:solidFill>
                <a:latin typeface="Candara" panose="020E0502030303020204" pitchFamily="34" charset="0"/>
              </a:rPr>
              <a:t>2</a:t>
            </a:r>
            <a:endParaRPr lang="en-US" sz="2400" dirty="0">
              <a:solidFill>
                <a:srgbClr val="FF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5DF479-A15F-43AC-A930-4D06A4680AB1}"/>
              </a:ext>
            </a:extLst>
          </p:cNvPr>
          <p:cNvCxnSpPr>
            <a:cxnSpLocks/>
          </p:cNvCxnSpPr>
          <p:nvPr/>
        </p:nvCxnSpPr>
        <p:spPr>
          <a:xfrm>
            <a:off x="3330610" y="1515928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289E4DD-9E70-4D5A-A737-5998E9C5467F}"/>
              </a:ext>
            </a:extLst>
          </p:cNvPr>
          <p:cNvSpPr/>
          <p:nvPr/>
        </p:nvSpPr>
        <p:spPr>
          <a:xfrm>
            <a:off x="2898914" y="201875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F35B98-0DA7-47F4-9780-C303DCD4EE58}"/>
              </a:ext>
            </a:extLst>
          </p:cNvPr>
          <p:cNvCxnSpPr>
            <a:cxnSpLocks/>
            <a:stCxn id="9" idx="4"/>
            <a:endCxn id="11" idx="0"/>
          </p:cNvCxnSpPr>
          <p:nvPr/>
        </p:nvCxnSpPr>
        <p:spPr>
          <a:xfrm flipH="1">
            <a:off x="3114762" y="1738432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D07CFE6-6E0A-4373-AAC3-5F7F32AD2389}"/>
              </a:ext>
            </a:extLst>
          </p:cNvPr>
          <p:cNvSpPr/>
          <p:nvPr/>
        </p:nvSpPr>
        <p:spPr>
          <a:xfrm>
            <a:off x="3737115" y="1293424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4EC9C7-9CE5-4B20-B18E-763C78765057}"/>
              </a:ext>
            </a:extLst>
          </p:cNvPr>
          <p:cNvCxnSpPr>
            <a:cxnSpLocks/>
          </p:cNvCxnSpPr>
          <p:nvPr/>
        </p:nvCxnSpPr>
        <p:spPr>
          <a:xfrm>
            <a:off x="4168810" y="1515928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B2731D5-0507-4082-82C6-D4F53CDE0199}"/>
              </a:ext>
            </a:extLst>
          </p:cNvPr>
          <p:cNvSpPr/>
          <p:nvPr/>
        </p:nvSpPr>
        <p:spPr>
          <a:xfrm>
            <a:off x="3737114" y="201875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CEDA1C-BDFF-464E-B538-A13E15D057E1}"/>
              </a:ext>
            </a:extLst>
          </p:cNvPr>
          <p:cNvCxnSpPr>
            <a:cxnSpLocks/>
            <a:stCxn id="13" idx="4"/>
            <a:endCxn id="15" idx="0"/>
          </p:cNvCxnSpPr>
          <p:nvPr/>
        </p:nvCxnSpPr>
        <p:spPr>
          <a:xfrm flipH="1">
            <a:off x="3952962" y="1738432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DB27A6-5855-794A-A332-4BD11D401453}"/>
              </a:ext>
            </a:extLst>
          </p:cNvPr>
          <p:cNvCxnSpPr>
            <a:cxnSpLocks/>
          </p:cNvCxnSpPr>
          <p:nvPr/>
        </p:nvCxnSpPr>
        <p:spPr>
          <a:xfrm>
            <a:off x="4648201" y="1515928"/>
            <a:ext cx="406505" cy="0"/>
          </a:xfrm>
          <a:prstGeom prst="straightConnector1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0F5593D-3CA1-1C41-9D4C-EC6FFEE97CF0}"/>
              </a:ext>
            </a:extLst>
          </p:cNvPr>
          <p:cNvSpPr/>
          <p:nvPr/>
        </p:nvSpPr>
        <p:spPr>
          <a:xfrm>
            <a:off x="2101656" y="2455579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  <a:latin typeface="Candara" panose="020E0502030303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16983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6628-341E-4928-B4CA-E1038EAB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3">
                <a:extLst>
                  <a:ext uri="{FF2B5EF4-FFF2-40B4-BE49-F238E27FC236}">
                    <a16:creationId xmlns:a16="http://schemas.microsoft.com/office/drawing/2014/main" id="{5C8B73B8-6F80-5643-AFAC-BD0E9032A8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110206"/>
                <a:ext cx="10972800" cy="3730790"/>
              </a:xfrm>
            </p:spPr>
            <p:txBody>
              <a:bodyPr>
                <a:normAutofit fontScale="92500" lnSpcReduction="20000"/>
              </a:bodyPr>
              <a:lstStyle/>
              <a:p>
                <a:pPr marL="11113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P(S</a:t>
                </a:r>
                <a:r>
                  <a:rPr lang="en-US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en-US" dirty="0">
                    <a:solidFill>
                      <a:srgbClr val="7030A0"/>
                    </a:solidFill>
                  </a:rPr>
                  <a:t>|Z</a:t>
                </a:r>
                <a:r>
                  <a:rPr lang="en-US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en-US" dirty="0">
                    <a:solidFill>
                      <a:srgbClr val="7030A0"/>
                    </a:solidFill>
                  </a:rPr>
                  <a:t>=d)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9"/>
                          </m:rPr>
                          <a:rPr lang="en-US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7030A0"/>
                            </a:solidFill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7030A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7030A0"/>
                            </a:solidFill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rgbClr val="7030A0"/>
                            </a:solidFill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7030A0"/>
                            </a:solidFill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7030A0"/>
                            </a:solidFill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rgbClr val="7030A0"/>
                            </a:solidFill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7030A0"/>
                            </a:solidFill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7030A0"/>
                            </a:solidFill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7030A0"/>
                            </a:solidFill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7030A0"/>
                            </a:solidFill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7030A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7030A0"/>
                            </a:solidFill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rgbClr val="7030A0"/>
                            </a:solidFill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7030A0"/>
                            </a:solidFill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7030A0"/>
                            </a:solidFill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7030A0"/>
                            </a:solidFill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7030A0"/>
                            </a:solidFill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en-US" baseline="-25000" dirty="0">
                            <a:solidFill>
                              <a:srgbClr val="7030A0"/>
                            </a:solidFill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7030A0"/>
                            </a:solidFill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7030A0"/>
                            </a:solidFill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7030A0"/>
                            </a:solidFill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P(S</a:t>
                </a:r>
                <a:r>
                  <a:rPr lang="en-US" baseline="-25000" dirty="0"/>
                  <a:t>2</a:t>
                </a:r>
                <a:r>
                  <a:rPr lang="en-US" dirty="0"/>
                  <a:t>=3|Z</a:t>
                </a:r>
                <a:r>
                  <a:rPr lang="en-US" baseline="-25000" dirty="0"/>
                  <a:t>1</a:t>
                </a:r>
                <a:r>
                  <a:rPr lang="en-US" dirty="0"/>
                  <a:t>=d)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9"/>
                          </m:rPr>
                          <a:rPr lang="en-US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dirty="0"/>
                          <m:t>P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dirty="0"/>
                          <m:t>=</m:t>
                        </m:r>
                        <m:r>
                          <m:rPr>
                            <m:nor/>
                          </m:rPr>
                          <a:rPr lang="en-US" b="0" i="0" dirty="0" smtClean="0"/>
                          <m:t>3</m:t>
                        </m:r>
                        <m:r>
                          <m:rPr>
                            <m:nor/>
                          </m:rPr>
                          <a:rPr lang="en-US" dirty="0"/>
                          <m:t>|</m:t>
                        </m:r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dirty="0"/>
                          <m:t>=</m:t>
                        </m:r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  <m:r>
                          <m:rPr>
                            <m:nor/>
                          </m:rPr>
                          <a:rPr lang="en-US" dirty="0"/>
                          <m:t>P</m:t>
                        </m:r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dirty="0"/>
                          <m:t>=</m:t>
                        </m:r>
                        <m:r>
                          <m:rPr>
                            <m:nor/>
                          </m:rPr>
                          <a:rPr lang="en-US" dirty="0"/>
                          <m:t>s</m:t>
                        </m:r>
                        <m:r>
                          <m:rPr>
                            <m:nor/>
                          </m:rPr>
                          <a:rPr lang="en-US" dirty="0"/>
                          <m:t>|</m:t>
                        </m:r>
                        <m:r>
                          <m:rPr>
                            <m:nor/>
                          </m:rPr>
                          <a:rPr lang="en-US" dirty="0"/>
                          <m:t>Z</m:t>
                        </m:r>
                        <m:r>
                          <m:rPr>
                            <m:nor/>
                          </m:rPr>
                          <a:rPr lang="en-US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dirty="0"/>
                          <m:t>=</m:t>
                        </m:r>
                        <m:r>
                          <m:rPr>
                            <m:nor/>
                          </m:rPr>
                          <a:rPr lang="en-US" dirty="0"/>
                          <m:t>d</m:t>
                        </m:r>
                        <m:r>
                          <m:rPr>
                            <m:nor/>
                          </m:rPr>
                          <a:rPr lang="en-US" dirty="0"/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P</m:t>
                    </m:r>
                    <m:r>
                      <m:rPr>
                        <m:nor/>
                      </m:rPr>
                      <a:rPr lang="en-US" dirty="0"/>
                      <m:t>(</m:t>
                    </m:r>
                    <m:r>
                      <m:rPr>
                        <m:nor/>
                      </m:rPr>
                      <a:rPr lang="en-US" dirty="0"/>
                      <m:t>S</m:t>
                    </m:r>
                    <m:r>
                      <m:rPr>
                        <m:nor/>
                      </m:rPr>
                      <a:rPr lang="en-US" baseline="-25000" dirty="0"/>
                      <m:t>2</m:t>
                    </m:r>
                    <m:r>
                      <m:rPr>
                        <m:nor/>
                      </m:rPr>
                      <a:rPr lang="en-US" dirty="0"/>
                      <m:t>=</m:t>
                    </m:r>
                    <m:r>
                      <m:rPr>
                        <m:nor/>
                      </m:rPr>
                      <a:rPr lang="en-US" b="0" i="0" dirty="0" smtClean="0"/>
                      <m:t>3</m:t>
                    </m:r>
                    <m:r>
                      <m:rPr>
                        <m:nor/>
                      </m:rPr>
                      <a:rPr lang="en-US" dirty="0"/>
                      <m:t>|</m:t>
                    </m:r>
                    <m:r>
                      <m:rPr>
                        <m:nor/>
                      </m:rPr>
                      <a:rPr lang="en-US" dirty="0"/>
                      <m:t>S</m:t>
                    </m:r>
                    <m:r>
                      <m:rPr>
                        <m:nor/>
                      </m:rPr>
                      <a:rPr lang="en-US" baseline="-25000" dirty="0"/>
                      <m:t>1</m:t>
                    </m:r>
                    <m:r>
                      <m:rPr>
                        <m:nor/>
                      </m:rPr>
                      <a:rPr lang="en-US" dirty="0"/>
                      <m:t>=</m:t>
                    </m:r>
                    <m:r>
                      <m:rPr>
                        <m:nor/>
                      </m:rPr>
                      <a:rPr lang="en-US" b="0" i="0" dirty="0" smtClean="0"/>
                      <m:t>1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  <m:r>
                      <m:rPr>
                        <m:nor/>
                      </m:rPr>
                      <a:rPr lang="en-US" dirty="0"/>
                      <m:t>P</m:t>
                    </m:r>
                    <m:r>
                      <m:rPr>
                        <m:nor/>
                      </m:rPr>
                      <a:rPr lang="en-US" dirty="0"/>
                      <m:t>(</m:t>
                    </m:r>
                    <m:r>
                      <m:rPr>
                        <m:nor/>
                      </m:rPr>
                      <a:rPr lang="en-US" dirty="0"/>
                      <m:t>S</m:t>
                    </m:r>
                    <m:r>
                      <m:rPr>
                        <m:nor/>
                      </m:rPr>
                      <a:rPr lang="en-US" baseline="-25000" dirty="0"/>
                      <m:t>1</m:t>
                    </m:r>
                    <m:r>
                      <m:rPr>
                        <m:nor/>
                      </m:rPr>
                      <a:rPr lang="en-US" dirty="0"/>
                      <m:t>=</m:t>
                    </m:r>
                    <m:r>
                      <m:rPr>
                        <m:nor/>
                      </m:rPr>
                      <a:rPr lang="en-US" b="0" i="0" dirty="0" smtClean="0"/>
                      <m:t>1</m:t>
                    </m:r>
                    <m:r>
                      <m:rPr>
                        <m:nor/>
                      </m:rPr>
                      <a:rPr lang="en-US" dirty="0"/>
                      <m:t>|</m:t>
                    </m:r>
                    <m:r>
                      <m:rPr>
                        <m:nor/>
                      </m:rPr>
                      <a:rPr lang="en-US" dirty="0"/>
                      <m:t>Z</m:t>
                    </m:r>
                    <m:r>
                      <m:rPr>
                        <m:nor/>
                      </m:rPr>
                      <a:rPr lang="en-US" baseline="-25000" dirty="0"/>
                      <m:t>1</m:t>
                    </m:r>
                    <m:r>
                      <m:rPr>
                        <m:nor/>
                      </m:rPr>
                      <a:rPr lang="en-US" dirty="0"/>
                      <m:t>=</m:t>
                    </m:r>
                    <m:r>
                      <m:rPr>
                        <m:nor/>
                      </m:rPr>
                      <a:rPr lang="en-US" dirty="0"/>
                      <m:t>d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dirty="0"/>
                  <a:t> +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>
                  <a:buClr>
                    <a:schemeClr val="bg1"/>
                  </a:buClr>
                </a:pPr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P</m:t>
                    </m:r>
                    <m:r>
                      <m:rPr>
                        <m:nor/>
                      </m:rPr>
                      <a:rPr lang="en-US" dirty="0"/>
                      <m:t>(</m:t>
                    </m:r>
                    <m:r>
                      <m:rPr>
                        <m:nor/>
                      </m:rPr>
                      <a:rPr lang="en-US" dirty="0"/>
                      <m:t>S</m:t>
                    </m:r>
                    <m:r>
                      <m:rPr>
                        <m:nor/>
                      </m:rPr>
                      <a:rPr lang="en-US" baseline="-25000" dirty="0"/>
                      <m:t>2</m:t>
                    </m:r>
                    <m:r>
                      <m:rPr>
                        <m:nor/>
                      </m:rPr>
                      <a:rPr lang="en-US" dirty="0"/>
                      <m:t>=</m:t>
                    </m:r>
                    <m:r>
                      <m:rPr>
                        <m:nor/>
                      </m:rPr>
                      <a:rPr lang="en-US" b="0" i="0" dirty="0" smtClean="0"/>
                      <m:t>3</m:t>
                    </m:r>
                    <m:r>
                      <m:rPr>
                        <m:nor/>
                      </m:rPr>
                      <a:rPr lang="en-US" dirty="0"/>
                      <m:t>|</m:t>
                    </m:r>
                    <m:r>
                      <m:rPr>
                        <m:nor/>
                      </m:rPr>
                      <a:rPr lang="en-US" dirty="0"/>
                      <m:t>S</m:t>
                    </m:r>
                    <m:r>
                      <m:rPr>
                        <m:nor/>
                      </m:rPr>
                      <a:rPr lang="en-US" baseline="-25000" dirty="0"/>
                      <m:t>1</m:t>
                    </m:r>
                    <m:r>
                      <m:rPr>
                        <m:nor/>
                      </m:rPr>
                      <a:rPr lang="en-US" dirty="0"/>
                      <m:t>=</m:t>
                    </m:r>
                    <m:r>
                      <m:rPr>
                        <m:nor/>
                      </m:rPr>
                      <a:rPr lang="en-US" b="0" i="0" dirty="0" smtClean="0"/>
                      <m:t>2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  <m:r>
                      <m:rPr>
                        <m:nor/>
                      </m:rPr>
                      <a:rPr lang="en-US" dirty="0"/>
                      <m:t>P</m:t>
                    </m:r>
                    <m:r>
                      <m:rPr>
                        <m:nor/>
                      </m:rPr>
                      <a:rPr lang="en-US" dirty="0"/>
                      <m:t>(</m:t>
                    </m:r>
                    <m:r>
                      <m:rPr>
                        <m:nor/>
                      </m:rPr>
                      <a:rPr lang="en-US" dirty="0"/>
                      <m:t>S</m:t>
                    </m:r>
                    <m:r>
                      <m:rPr>
                        <m:nor/>
                      </m:rPr>
                      <a:rPr lang="en-US" baseline="-25000" dirty="0"/>
                      <m:t>1</m:t>
                    </m:r>
                    <m:r>
                      <m:rPr>
                        <m:nor/>
                      </m:rPr>
                      <a:rPr lang="en-US" dirty="0"/>
                      <m:t>=</m:t>
                    </m:r>
                    <m:r>
                      <m:rPr>
                        <m:nor/>
                      </m:rPr>
                      <a:rPr lang="en-US" b="0" i="0" dirty="0" smtClean="0"/>
                      <m:t>2</m:t>
                    </m:r>
                    <m:r>
                      <m:rPr>
                        <m:nor/>
                      </m:rPr>
                      <a:rPr lang="en-US" dirty="0"/>
                      <m:t>|</m:t>
                    </m:r>
                    <m:r>
                      <m:rPr>
                        <m:nor/>
                      </m:rPr>
                      <a:rPr lang="en-US" dirty="0"/>
                      <m:t>Z</m:t>
                    </m:r>
                    <m:r>
                      <m:rPr>
                        <m:nor/>
                      </m:rPr>
                      <a:rPr lang="en-US" baseline="-25000" dirty="0"/>
                      <m:t>1</m:t>
                    </m:r>
                    <m:r>
                      <m:rPr>
                        <m:nor/>
                      </m:rPr>
                      <a:rPr lang="en-US" dirty="0"/>
                      <m:t>=</m:t>
                    </m:r>
                    <m:r>
                      <m:rPr>
                        <m:nor/>
                      </m:rPr>
                      <a:rPr lang="en-US" dirty="0"/>
                      <m:t>d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dirty="0"/>
                  <a:t> +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P</m:t>
                    </m:r>
                    <m:r>
                      <m:rPr>
                        <m:nor/>
                      </m:rPr>
                      <a:rPr lang="en-US" dirty="0"/>
                      <m:t>(</m:t>
                    </m:r>
                    <m:r>
                      <m:rPr>
                        <m:nor/>
                      </m:rPr>
                      <a:rPr lang="en-US" dirty="0"/>
                      <m:t>S</m:t>
                    </m:r>
                    <m:r>
                      <m:rPr>
                        <m:nor/>
                      </m:rPr>
                      <a:rPr lang="en-US" baseline="-25000" dirty="0"/>
                      <m:t>2</m:t>
                    </m:r>
                    <m:r>
                      <m:rPr>
                        <m:nor/>
                      </m:rPr>
                      <a:rPr lang="en-US" dirty="0"/>
                      <m:t>=</m:t>
                    </m:r>
                    <m:r>
                      <m:rPr>
                        <m:nor/>
                      </m:rPr>
                      <a:rPr lang="en-US" b="0" i="0" dirty="0" smtClean="0"/>
                      <m:t>3</m:t>
                    </m:r>
                    <m:r>
                      <m:rPr>
                        <m:nor/>
                      </m:rPr>
                      <a:rPr lang="en-US" dirty="0"/>
                      <m:t>|</m:t>
                    </m:r>
                    <m:r>
                      <m:rPr>
                        <m:nor/>
                      </m:rPr>
                      <a:rPr lang="en-US" dirty="0"/>
                      <m:t>S</m:t>
                    </m:r>
                    <m:r>
                      <m:rPr>
                        <m:nor/>
                      </m:rPr>
                      <a:rPr lang="en-US" baseline="-25000" dirty="0"/>
                      <m:t>1</m:t>
                    </m:r>
                    <m:r>
                      <m:rPr>
                        <m:nor/>
                      </m:rPr>
                      <a:rPr lang="en-US" dirty="0"/>
                      <m:t>=</m:t>
                    </m:r>
                    <m:r>
                      <m:rPr>
                        <m:nor/>
                      </m:rPr>
                      <a:rPr lang="en-US" b="0" i="0" dirty="0" smtClean="0"/>
                      <m:t>3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  <m:r>
                      <m:rPr>
                        <m:nor/>
                      </m:rPr>
                      <a:rPr lang="en-US" dirty="0"/>
                      <m:t>P</m:t>
                    </m:r>
                    <m:r>
                      <m:rPr>
                        <m:nor/>
                      </m:rPr>
                      <a:rPr lang="en-US" dirty="0"/>
                      <m:t>(</m:t>
                    </m:r>
                    <m:r>
                      <m:rPr>
                        <m:nor/>
                      </m:rPr>
                      <a:rPr lang="en-US" dirty="0"/>
                      <m:t>S</m:t>
                    </m:r>
                    <m:r>
                      <m:rPr>
                        <m:nor/>
                      </m:rPr>
                      <a:rPr lang="en-US" baseline="-25000" dirty="0"/>
                      <m:t>1</m:t>
                    </m:r>
                    <m:r>
                      <m:rPr>
                        <m:nor/>
                      </m:rPr>
                      <a:rPr lang="en-US" dirty="0"/>
                      <m:t>=</m:t>
                    </m:r>
                    <m:r>
                      <m:rPr>
                        <m:nor/>
                      </m:rPr>
                      <a:rPr lang="en-US" b="0" i="0" dirty="0" smtClean="0"/>
                      <m:t>3</m:t>
                    </m:r>
                    <m:r>
                      <m:rPr>
                        <m:nor/>
                      </m:rPr>
                      <a:rPr lang="en-US" dirty="0"/>
                      <m:t>|</m:t>
                    </m:r>
                    <m:r>
                      <m:rPr>
                        <m:nor/>
                      </m:rPr>
                      <a:rPr lang="en-US" dirty="0"/>
                      <m:t>Z</m:t>
                    </m:r>
                    <m:r>
                      <m:rPr>
                        <m:nor/>
                      </m:rPr>
                      <a:rPr lang="en-US" baseline="-25000" dirty="0"/>
                      <m:t>1</m:t>
                    </m:r>
                    <m:r>
                      <m:rPr>
                        <m:nor/>
                      </m:rPr>
                      <a:rPr lang="en-US" dirty="0"/>
                      <m:t>=</m:t>
                    </m:r>
                    <m:r>
                      <m:rPr>
                        <m:nor/>
                      </m:rPr>
                      <a:rPr lang="en-US" dirty="0"/>
                      <m:t>d</m:t>
                    </m:r>
                    <m:r>
                      <m:rPr>
                        <m:nor/>
                      </m:rPr>
                      <a:rPr lang="en-US" dirty="0"/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dirty="0"/>
                  <a:t>= 0.1*0.0164+0.8*0.0164+0.1*0.2951 = 0.0443</a:t>
                </a:r>
              </a:p>
              <a:p>
                <a:pPr marL="11113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4" name="Content Placeholder 23">
                <a:extLst>
                  <a:ext uri="{FF2B5EF4-FFF2-40B4-BE49-F238E27FC236}">
                    <a16:creationId xmlns:a16="http://schemas.microsoft.com/office/drawing/2014/main" id="{5C8B73B8-6F80-5643-AFAC-BD0E9032A8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110206"/>
                <a:ext cx="10972800" cy="3730790"/>
              </a:xfrm>
              <a:blipFill>
                <a:blip r:embed="rId3"/>
                <a:stretch>
                  <a:fillRect l="-1503" t="-20408"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27D29-4EC3-4E73-B7A2-03724A790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77436-EC8C-4AA7-8F7E-35D67B363DD7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19307A-A274-4648-A308-72001B22A3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0851" y="5796657"/>
            <a:ext cx="7174644" cy="38100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4429D28-4575-F940-B6C6-4FDC42F109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91093"/>
              </p:ext>
            </p:extLst>
          </p:nvPr>
        </p:nvGraphicFramePr>
        <p:xfrm>
          <a:off x="720852" y="6152257"/>
          <a:ext cx="7174643" cy="55880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697640">
                  <a:extLst>
                    <a:ext uri="{9D8B030D-6E8A-4147-A177-3AD203B41FA5}">
                      <a16:colId xmlns:a16="http://schemas.microsoft.com/office/drawing/2014/main" val="232556880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294094801"/>
                    </a:ext>
                  </a:extLst>
                </a:gridCol>
                <a:gridCol w="657347">
                  <a:extLst>
                    <a:ext uri="{9D8B030D-6E8A-4147-A177-3AD203B41FA5}">
                      <a16:colId xmlns:a16="http://schemas.microsoft.com/office/drawing/2014/main" val="4008103974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2573947812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3355993083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2955358894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322307709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3010940328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1278462818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1312387165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564153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0.0016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0.0148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0.0443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0.2672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0.2672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0.0443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0.0164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0.0164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0.0443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0.2836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5894616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122E0438-36AE-DD46-93A8-8B9DF10605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0808" y="962152"/>
            <a:ext cx="7174643" cy="4572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EE22C34-9B12-0940-AD46-03A5FB13D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738198"/>
              </p:ext>
            </p:extLst>
          </p:nvPr>
        </p:nvGraphicFramePr>
        <p:xfrm>
          <a:off x="710809" y="1427480"/>
          <a:ext cx="7174643" cy="55880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697640">
                  <a:extLst>
                    <a:ext uri="{9D8B030D-6E8A-4147-A177-3AD203B41FA5}">
                      <a16:colId xmlns:a16="http://schemas.microsoft.com/office/drawing/2014/main" val="232556880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294094801"/>
                    </a:ext>
                  </a:extLst>
                </a:gridCol>
                <a:gridCol w="657347">
                  <a:extLst>
                    <a:ext uri="{9D8B030D-6E8A-4147-A177-3AD203B41FA5}">
                      <a16:colId xmlns:a16="http://schemas.microsoft.com/office/drawing/2014/main" val="4008103974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2573947812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3355993083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2955358894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322307709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3010940328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1278462818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1312387165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564153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0.0164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0.0164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0.2951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0.2951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0.0164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0.0164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0.0164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0.0164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0.2951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0.0164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589461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60EA0407-C13C-CF45-8DC6-E5AD3A310A12}"/>
              </a:ext>
            </a:extLst>
          </p:cNvPr>
          <p:cNvSpPr/>
          <p:nvPr/>
        </p:nvSpPr>
        <p:spPr>
          <a:xfrm>
            <a:off x="7880005" y="1385273"/>
            <a:ext cx="654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Prior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228C12-4987-9F40-82F1-6DBA6375B1AD}"/>
              </a:ext>
            </a:extLst>
          </p:cNvPr>
          <p:cNvSpPr/>
          <p:nvPr/>
        </p:nvSpPr>
        <p:spPr>
          <a:xfrm>
            <a:off x="7895495" y="6119587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Posterior</a:t>
            </a:r>
          </a:p>
        </p:txBody>
      </p:sp>
    </p:spTree>
    <p:extLst>
      <p:ext uri="{BB962C8B-B14F-4D97-AF65-F5344CB8AC3E}">
        <p14:creationId xmlns:p14="http://schemas.microsoft.com/office/powerpoint/2010/main" val="293687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6628-341E-4928-B4CA-E1038EAB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Sensor update: seeing a door (d)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203BC-6711-450B-9DE6-172F24FC9B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973732"/>
                <a:ext cx="10972800" cy="3579470"/>
              </a:xfrm>
            </p:spPr>
            <p:txBody>
              <a:bodyPr>
                <a:normAutofit/>
              </a:bodyPr>
              <a:lstStyle/>
              <a:p>
                <a:pPr marL="11113" indent="0">
                  <a:buNone/>
                </a:pPr>
                <a:r>
                  <a:rPr lang="en-US" sz="2800" dirty="0">
                    <a:solidFill>
                      <a:srgbClr val="FF0000"/>
                    </a:solidFill>
                  </a:rPr>
                  <a:t>Where am I now?</a:t>
                </a:r>
              </a:p>
              <a:p>
                <a:pPr marL="11113" indent="0">
                  <a:buNone/>
                </a:pPr>
                <a:r>
                  <a:rPr lang="en-US" sz="2800" dirty="0"/>
                  <a:t>P(S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|Z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=d,Z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=d) </a:t>
                </a:r>
              </a:p>
              <a:p>
                <a:pPr marL="11113" indent="0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</m:oMath>
                </a14:m>
                <a:r>
                  <a:rPr lang="en-US" sz="2800" dirty="0"/>
                  <a:t>P(Z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=d|S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,Z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=d) P(S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|Z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=d) </a:t>
                </a:r>
              </a:p>
              <a:p>
                <a:pPr marL="11113" indent="0">
                  <a:buNone/>
                </a:pPr>
                <a:r>
                  <a:rPr lang="en-US" sz="2800" dirty="0"/>
                  <a:t>=  P(Z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=d|S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) P(S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|Z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=d) </a:t>
                </a:r>
              </a:p>
              <a:p>
                <a:pPr lvl="1"/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203BC-6711-450B-9DE6-172F24FC9B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973732"/>
                <a:ext cx="10972800" cy="3579470"/>
              </a:xfrm>
              <a:blipFill>
                <a:blip r:embed="rId2"/>
                <a:stretch>
                  <a:fillRect l="-1387" t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27D29-4EC3-4E73-B7A2-03724A790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5C92449-FA27-0349-ADAF-673AF5E21BFD}"/>
              </a:ext>
            </a:extLst>
          </p:cNvPr>
          <p:cNvSpPr/>
          <p:nvPr/>
        </p:nvSpPr>
        <p:spPr>
          <a:xfrm>
            <a:off x="2060715" y="129341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93253B5-83C0-5D43-9ECB-FF7CE9FDDD2F}"/>
              </a:ext>
            </a:extLst>
          </p:cNvPr>
          <p:cNvCxnSpPr>
            <a:cxnSpLocks/>
          </p:cNvCxnSpPr>
          <p:nvPr/>
        </p:nvCxnSpPr>
        <p:spPr>
          <a:xfrm>
            <a:off x="2492410" y="1515920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7156E99-03BE-4D44-B52E-7DDF5F7E52A0}"/>
              </a:ext>
            </a:extLst>
          </p:cNvPr>
          <p:cNvSpPr/>
          <p:nvPr/>
        </p:nvSpPr>
        <p:spPr>
          <a:xfrm>
            <a:off x="2060714" y="2018742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0000CC"/>
                </a:solidFill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solidFill>
                  <a:srgbClr val="0000CC"/>
                </a:solidFill>
                <a:latin typeface="Candara" panose="020E0502030303020204" pitchFamily="34" charset="0"/>
              </a:rPr>
              <a:t>1</a:t>
            </a:r>
            <a:endParaRPr lang="en-US" sz="2400" dirty="0">
              <a:solidFill>
                <a:srgbClr val="0000CC"/>
              </a:solidFill>
              <a:latin typeface="Candara" panose="020E0502030303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D037662-DC36-274F-A5A0-26F2E6B996C7}"/>
              </a:ext>
            </a:extLst>
          </p:cNvPr>
          <p:cNvCxnSpPr>
            <a:cxnSpLocks/>
            <a:stCxn id="25" idx="4"/>
            <a:endCxn id="27" idx="0"/>
          </p:cNvCxnSpPr>
          <p:nvPr/>
        </p:nvCxnSpPr>
        <p:spPr>
          <a:xfrm flipH="1">
            <a:off x="2276562" y="1738424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01C56577-B2EC-E34D-B322-AA8CC84AF0B5}"/>
              </a:ext>
            </a:extLst>
          </p:cNvPr>
          <p:cNvSpPr/>
          <p:nvPr/>
        </p:nvSpPr>
        <p:spPr>
          <a:xfrm>
            <a:off x="2898915" y="1293416"/>
            <a:ext cx="431695" cy="4450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solidFill>
                  <a:srgbClr val="FF0000"/>
                </a:solidFill>
                <a:latin typeface="Candara" panose="020E0502030303020204" pitchFamily="34" charset="0"/>
              </a:rPr>
              <a:t>2</a:t>
            </a:r>
            <a:endParaRPr lang="en-US" sz="2400" dirty="0">
              <a:solidFill>
                <a:srgbClr val="FF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B1BDA8-1F8A-9346-BB25-C1E198A23FEA}"/>
              </a:ext>
            </a:extLst>
          </p:cNvPr>
          <p:cNvCxnSpPr>
            <a:cxnSpLocks/>
          </p:cNvCxnSpPr>
          <p:nvPr/>
        </p:nvCxnSpPr>
        <p:spPr>
          <a:xfrm>
            <a:off x="3330610" y="1515920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91BAE511-A58A-024C-B66F-E8060ED807EA}"/>
              </a:ext>
            </a:extLst>
          </p:cNvPr>
          <p:cNvSpPr/>
          <p:nvPr/>
        </p:nvSpPr>
        <p:spPr>
          <a:xfrm>
            <a:off x="2898914" y="2018742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0000CC"/>
                </a:solidFill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solidFill>
                  <a:srgbClr val="0000CC"/>
                </a:solidFill>
                <a:latin typeface="Candara" panose="020E0502030303020204" pitchFamily="34" charset="0"/>
              </a:rPr>
              <a:t>2</a:t>
            </a:r>
            <a:endParaRPr lang="en-US" sz="2400" dirty="0">
              <a:solidFill>
                <a:srgbClr val="0000CC"/>
              </a:solidFill>
              <a:latin typeface="Candara" panose="020E050203030302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489F6F9-EA9C-3D4A-B60D-CDCC48933AFD}"/>
              </a:ext>
            </a:extLst>
          </p:cNvPr>
          <p:cNvCxnSpPr>
            <a:cxnSpLocks/>
            <a:stCxn id="29" idx="4"/>
            <a:endCxn id="31" idx="0"/>
          </p:cNvCxnSpPr>
          <p:nvPr/>
        </p:nvCxnSpPr>
        <p:spPr>
          <a:xfrm flipH="1">
            <a:off x="3114762" y="1738424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EDC3BD9B-AC38-7D48-9274-606A308B086D}"/>
              </a:ext>
            </a:extLst>
          </p:cNvPr>
          <p:cNvSpPr/>
          <p:nvPr/>
        </p:nvSpPr>
        <p:spPr>
          <a:xfrm>
            <a:off x="3737115" y="129341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BAEEE0E-2897-AD40-B816-EC01F57E8705}"/>
              </a:ext>
            </a:extLst>
          </p:cNvPr>
          <p:cNvCxnSpPr>
            <a:cxnSpLocks/>
          </p:cNvCxnSpPr>
          <p:nvPr/>
        </p:nvCxnSpPr>
        <p:spPr>
          <a:xfrm>
            <a:off x="4168810" y="1515920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9D23781C-BD3C-AB4C-8FC5-18EB2369A5C8}"/>
              </a:ext>
            </a:extLst>
          </p:cNvPr>
          <p:cNvSpPr/>
          <p:nvPr/>
        </p:nvSpPr>
        <p:spPr>
          <a:xfrm>
            <a:off x="3737114" y="2018742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3ED195-4159-5946-B5B3-695F18F7B1DF}"/>
              </a:ext>
            </a:extLst>
          </p:cNvPr>
          <p:cNvCxnSpPr>
            <a:cxnSpLocks/>
            <a:stCxn id="33" idx="4"/>
            <a:endCxn id="35" idx="0"/>
          </p:cNvCxnSpPr>
          <p:nvPr/>
        </p:nvCxnSpPr>
        <p:spPr>
          <a:xfrm flipH="1">
            <a:off x="3952962" y="1738424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E8C9F1-E298-2844-B14A-7738DA227CBA}"/>
              </a:ext>
            </a:extLst>
          </p:cNvPr>
          <p:cNvCxnSpPr>
            <a:cxnSpLocks/>
          </p:cNvCxnSpPr>
          <p:nvPr/>
        </p:nvCxnSpPr>
        <p:spPr>
          <a:xfrm>
            <a:off x="4648201" y="1515920"/>
            <a:ext cx="406505" cy="0"/>
          </a:xfrm>
          <a:prstGeom prst="straightConnector1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C080928-6217-E14B-9BE1-2902C57F4E3F}"/>
              </a:ext>
            </a:extLst>
          </p:cNvPr>
          <p:cNvSpPr/>
          <p:nvPr/>
        </p:nvSpPr>
        <p:spPr>
          <a:xfrm>
            <a:off x="2101656" y="2455579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  <a:latin typeface="Candara" panose="020E0502030303020204" pitchFamily="34" charset="0"/>
              </a:rPr>
              <a:t>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98F2B6-9F97-4A4D-B94D-69CF299CEEA6}"/>
              </a:ext>
            </a:extLst>
          </p:cNvPr>
          <p:cNvSpPr/>
          <p:nvPr/>
        </p:nvSpPr>
        <p:spPr>
          <a:xfrm>
            <a:off x="2936449" y="2457851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  <a:latin typeface="Candara" panose="020E0502030303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24395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6628-341E-4928-B4CA-E1038EAB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3">
                <a:extLst>
                  <a:ext uri="{FF2B5EF4-FFF2-40B4-BE49-F238E27FC236}">
                    <a16:creationId xmlns:a16="http://schemas.microsoft.com/office/drawing/2014/main" id="{5C8B73B8-6F80-5643-AFAC-BD0E9032A8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1035" y="2133607"/>
                <a:ext cx="8012844" cy="3474741"/>
              </a:xfrm>
            </p:spPr>
            <p:txBody>
              <a:bodyPr>
                <a:normAutofit fontScale="85000" lnSpcReduction="20000"/>
              </a:bodyPr>
              <a:lstStyle/>
              <a:p>
                <a:pPr marL="11113" indent="0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P(S</a:t>
                </a:r>
                <a:r>
                  <a:rPr lang="en-US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en-US" dirty="0">
                    <a:solidFill>
                      <a:srgbClr val="7030A0"/>
                    </a:solidFill>
                  </a:rPr>
                  <a:t>|Z</a:t>
                </a:r>
                <a:r>
                  <a:rPr lang="en-US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en-US" dirty="0">
                    <a:solidFill>
                      <a:srgbClr val="7030A0"/>
                    </a:solidFill>
                  </a:rPr>
                  <a:t>=d,Z</a:t>
                </a:r>
                <a:r>
                  <a:rPr lang="en-US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en-US" dirty="0">
                    <a:solidFill>
                      <a:srgbClr val="7030A0"/>
                    </a:solidFill>
                  </a:rPr>
                  <a:t>=d)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P(Z</a:t>
                </a:r>
                <a:r>
                  <a:rPr lang="en-US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en-US" dirty="0">
                    <a:solidFill>
                      <a:srgbClr val="7030A0"/>
                    </a:solidFill>
                  </a:rPr>
                  <a:t>=d|S</a:t>
                </a:r>
                <a:r>
                  <a:rPr lang="en-US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en-US" dirty="0">
                    <a:solidFill>
                      <a:srgbClr val="7030A0"/>
                    </a:solidFill>
                  </a:rPr>
                  <a:t>) P(S</a:t>
                </a:r>
                <a:r>
                  <a:rPr lang="en-US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en-US" dirty="0">
                    <a:solidFill>
                      <a:srgbClr val="7030A0"/>
                    </a:solidFill>
                  </a:rPr>
                  <a:t>|Z</a:t>
                </a:r>
                <a:r>
                  <a:rPr lang="en-US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en-US" dirty="0">
                    <a:solidFill>
                      <a:srgbClr val="7030A0"/>
                    </a:solidFill>
                  </a:rPr>
                  <a:t>=d)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P(S</a:t>
                </a:r>
                <a:r>
                  <a:rPr lang="en-US" baseline="-25000" dirty="0"/>
                  <a:t>2</a:t>
                </a:r>
                <a:r>
                  <a:rPr lang="en-US" dirty="0"/>
                  <a:t>=1|Z</a:t>
                </a:r>
                <a:r>
                  <a:rPr lang="en-US" baseline="-25000" dirty="0"/>
                  <a:t>1</a:t>
                </a:r>
                <a:r>
                  <a:rPr lang="en-US" dirty="0"/>
                  <a:t>=d,Z</a:t>
                </a:r>
                <a:r>
                  <a:rPr lang="en-US" baseline="-25000" dirty="0"/>
                  <a:t>2</a:t>
                </a:r>
                <a:r>
                  <a:rPr lang="en-US" dirty="0"/>
                  <a:t>=d) </a:t>
                </a:r>
              </a:p>
              <a:p>
                <a:pPr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</m:oMath>
                </a14:m>
                <a:r>
                  <a:rPr lang="en-US" dirty="0"/>
                  <a:t>P(Z</a:t>
                </a:r>
                <a:r>
                  <a:rPr lang="en-US" baseline="-25000" dirty="0"/>
                  <a:t>2</a:t>
                </a:r>
                <a:r>
                  <a:rPr lang="en-US" dirty="0"/>
                  <a:t>=d|S</a:t>
                </a:r>
                <a:r>
                  <a:rPr lang="en-US" baseline="-25000" dirty="0"/>
                  <a:t>2</a:t>
                </a:r>
                <a:r>
                  <a:rPr lang="en-US" dirty="0"/>
                  <a:t>=1) P(S</a:t>
                </a:r>
                <a:r>
                  <a:rPr lang="en-US" baseline="-25000" dirty="0"/>
                  <a:t>2</a:t>
                </a:r>
                <a:r>
                  <a:rPr lang="en-US" dirty="0"/>
                  <a:t>=1|Z</a:t>
                </a:r>
                <a:r>
                  <a:rPr lang="en-US" baseline="-25000" dirty="0"/>
                  <a:t>1</a:t>
                </a:r>
                <a:r>
                  <a:rPr lang="en-US" dirty="0"/>
                  <a:t>=d)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dirty="0"/>
                  <a:t>= 0.05*0.0016 = 0.00008</a:t>
                </a:r>
              </a:p>
              <a:p>
                <a:r>
                  <a:rPr lang="en-US" dirty="0"/>
                  <a:t>P(S</a:t>
                </a:r>
                <a:r>
                  <a:rPr lang="en-US" baseline="-25000" dirty="0"/>
                  <a:t>2</a:t>
                </a:r>
                <a:r>
                  <a:rPr lang="en-US" dirty="0"/>
                  <a:t>=2|Z</a:t>
                </a:r>
                <a:r>
                  <a:rPr lang="en-US" baseline="-25000" dirty="0"/>
                  <a:t>1</a:t>
                </a:r>
                <a:r>
                  <a:rPr lang="en-US" dirty="0"/>
                  <a:t>=d,Z</a:t>
                </a:r>
                <a:r>
                  <a:rPr lang="en-US" baseline="-25000" dirty="0"/>
                  <a:t>2</a:t>
                </a:r>
                <a:r>
                  <a:rPr lang="en-US" dirty="0"/>
                  <a:t>=d) </a:t>
                </a:r>
              </a:p>
              <a:p>
                <a:pPr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</m:oMath>
                </a14:m>
                <a:r>
                  <a:rPr lang="en-US" dirty="0"/>
                  <a:t>P(Z</a:t>
                </a:r>
                <a:r>
                  <a:rPr lang="en-US" baseline="-25000" dirty="0"/>
                  <a:t>2</a:t>
                </a:r>
                <a:r>
                  <a:rPr lang="en-US" dirty="0"/>
                  <a:t>=d|S</a:t>
                </a:r>
                <a:r>
                  <a:rPr lang="en-US" baseline="-25000" dirty="0"/>
                  <a:t>2</a:t>
                </a:r>
                <a:r>
                  <a:rPr lang="en-US" dirty="0"/>
                  <a:t>=2) P(S</a:t>
                </a:r>
                <a:r>
                  <a:rPr lang="en-US" baseline="-25000" dirty="0"/>
                  <a:t>2</a:t>
                </a:r>
                <a:r>
                  <a:rPr lang="en-US" dirty="0"/>
                  <a:t>=2|Z</a:t>
                </a:r>
                <a:r>
                  <a:rPr lang="en-US" baseline="-25000" dirty="0"/>
                  <a:t>1</a:t>
                </a:r>
                <a:r>
                  <a:rPr lang="en-US" dirty="0"/>
                  <a:t>=d)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dirty="0"/>
                  <a:t>= 0.05*0.0148 = 0.00074</a:t>
                </a:r>
              </a:p>
            </p:txBody>
          </p:sp>
        </mc:Choice>
        <mc:Fallback xmlns="">
          <p:sp>
            <p:nvSpPr>
              <p:cNvPr id="24" name="Content Placeholder 23">
                <a:extLst>
                  <a:ext uri="{FF2B5EF4-FFF2-40B4-BE49-F238E27FC236}">
                    <a16:creationId xmlns:a16="http://schemas.microsoft.com/office/drawing/2014/main" id="{5C8B73B8-6F80-5643-AFAC-BD0E9032A8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1035" y="2133607"/>
                <a:ext cx="8012844" cy="3474741"/>
              </a:xfrm>
              <a:blipFill>
                <a:blip r:embed="rId3"/>
                <a:stretch>
                  <a:fillRect l="-1741" t="-2920" b="-1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27D29-4EC3-4E73-B7A2-03724A790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77436-EC8C-4AA7-8F7E-35D67B363DD7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1B1449B-E2AA-8148-B16C-15B818FCD5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728948"/>
              </p:ext>
            </p:extLst>
          </p:nvPr>
        </p:nvGraphicFramePr>
        <p:xfrm>
          <a:off x="751037" y="6184903"/>
          <a:ext cx="7174643" cy="55880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697640">
                  <a:extLst>
                    <a:ext uri="{9D8B030D-6E8A-4147-A177-3AD203B41FA5}">
                      <a16:colId xmlns:a16="http://schemas.microsoft.com/office/drawing/2014/main" val="232556880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294094801"/>
                    </a:ext>
                  </a:extLst>
                </a:gridCol>
                <a:gridCol w="657347">
                  <a:extLst>
                    <a:ext uri="{9D8B030D-6E8A-4147-A177-3AD203B41FA5}">
                      <a16:colId xmlns:a16="http://schemas.microsoft.com/office/drawing/2014/main" val="4008103974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2573947812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3355993083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2955358894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322307709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3010940328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1278462818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1312387165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564153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0.0002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0.0021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0.1130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0.6825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0.0379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0.0063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0.0023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0.0023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0.1130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0.0402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589461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551118F-B999-044D-B301-0980377F72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037" y="5524503"/>
            <a:ext cx="7174643" cy="68580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A7848FD-3919-FE43-A716-3BAC8F6000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01427"/>
              </p:ext>
            </p:extLst>
          </p:nvPr>
        </p:nvGraphicFramePr>
        <p:xfrm>
          <a:off x="751036" y="1270003"/>
          <a:ext cx="7174643" cy="55880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697640">
                  <a:extLst>
                    <a:ext uri="{9D8B030D-6E8A-4147-A177-3AD203B41FA5}">
                      <a16:colId xmlns:a16="http://schemas.microsoft.com/office/drawing/2014/main" val="232556880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294094801"/>
                    </a:ext>
                  </a:extLst>
                </a:gridCol>
                <a:gridCol w="657347">
                  <a:extLst>
                    <a:ext uri="{9D8B030D-6E8A-4147-A177-3AD203B41FA5}">
                      <a16:colId xmlns:a16="http://schemas.microsoft.com/office/drawing/2014/main" val="4008103974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2573947812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3355993083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2955358894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322307709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3010940328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1278462818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1312387165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564153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0.0016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0.0148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0.0443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0.2672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0.2672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0.0443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0.0164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0.0164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0.0443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0.2836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5894616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39F30F0B-7A50-1547-BE94-FF5A8B35F8C0}"/>
              </a:ext>
            </a:extLst>
          </p:cNvPr>
          <p:cNvSpPr/>
          <p:nvPr/>
        </p:nvSpPr>
        <p:spPr>
          <a:xfrm>
            <a:off x="7952891" y="1205660"/>
            <a:ext cx="654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Prior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6A078D-A100-2748-B5AD-5F5B921D7593}"/>
              </a:ext>
            </a:extLst>
          </p:cNvPr>
          <p:cNvSpPr/>
          <p:nvPr/>
        </p:nvSpPr>
        <p:spPr>
          <a:xfrm>
            <a:off x="7925679" y="6119587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Posterior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C229CA-9C6D-488B-A28B-97DDC0E12F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035" y="891813"/>
            <a:ext cx="7174644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672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6628-341E-4928-B4CA-E1038EAB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Motion update: moving right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203BC-6711-450B-9DE6-172F24FC9B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973726"/>
                <a:ext cx="10972800" cy="3579476"/>
              </a:xfrm>
            </p:spPr>
            <p:txBody>
              <a:bodyPr>
                <a:normAutofit/>
              </a:bodyPr>
              <a:lstStyle/>
              <a:p>
                <a:pPr marL="11113" indent="0">
                  <a:buNone/>
                </a:pPr>
                <a:r>
                  <a:rPr lang="en-US" sz="2800" dirty="0">
                    <a:solidFill>
                      <a:srgbClr val="FF0000"/>
                    </a:solidFill>
                  </a:rPr>
                  <a:t>Where am I now?</a:t>
                </a:r>
              </a:p>
              <a:p>
                <a:pPr marL="11113" indent="0">
                  <a:buNone/>
                </a:pPr>
                <a:r>
                  <a:rPr lang="en-US" sz="2800" dirty="0"/>
                  <a:t>P(S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|Z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=d,Z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=d) </a:t>
                </a:r>
              </a:p>
              <a:p>
                <a:pPr marL="11113" indent="0">
                  <a:buNone/>
                </a:pPr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9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sz="2800" dirty="0"/>
                          <m:t>P</m:t>
                        </m:r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3</m:t>
                        </m:r>
                        <m:r>
                          <m:rPr>
                            <m:nor/>
                          </m:rPr>
                          <a:rPr lang="en-US" sz="2800" dirty="0"/>
                          <m:t>|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dirty="0"/>
                          <m:t>,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d</m:t>
                        </m:r>
                        <m:r>
                          <m:rPr>
                            <m:nor/>
                          </m:rPr>
                          <a:rPr lang="en-US" sz="2800" dirty="0"/>
                          <m:t>,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d</m:t>
                        </m:r>
                        <m:r>
                          <m:rPr>
                            <m:nor/>
                          </m:rPr>
                          <a:rPr lang="en-US" sz="2800" dirty="0"/>
                          <m:t>)</m:t>
                        </m:r>
                        <m:r>
                          <m:rPr>
                            <m:nor/>
                          </m:rPr>
                          <a:rPr lang="en-US" sz="2800" dirty="0"/>
                          <m:t>P</m:t>
                        </m:r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dirty="0"/>
                          <m:t>|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d</m:t>
                        </m:r>
                        <m:r>
                          <m:rPr>
                            <m:nor/>
                          </m:rPr>
                          <a:rPr lang="en-US" sz="2800" dirty="0"/>
                          <m:t>,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d</m:t>
                        </m:r>
                        <m:r>
                          <m:rPr>
                            <m:nor/>
                          </m:rPr>
                          <a:rPr lang="en-US" sz="2800" dirty="0"/>
                          <m:t>)</m:t>
                        </m:r>
                      </m:e>
                    </m:nary>
                  </m:oMath>
                </a14:m>
                <a:r>
                  <a:rPr lang="en-US" sz="2800" dirty="0"/>
                  <a:t> </a:t>
                </a:r>
              </a:p>
              <a:p>
                <a:pPr marL="11113" indent="0">
                  <a:buNone/>
                </a:pPr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9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sz="2800" dirty="0"/>
                          <m:t>P</m:t>
                        </m:r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3</m:t>
                        </m:r>
                        <m:r>
                          <m:rPr>
                            <m:nor/>
                          </m:rPr>
                          <a:rPr lang="en-US" sz="2800" dirty="0"/>
                          <m:t>|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dirty="0"/>
                          <m:t>)</m:t>
                        </m:r>
                        <m:r>
                          <m:rPr>
                            <m:nor/>
                          </m:rPr>
                          <a:rPr lang="en-US" sz="2800" dirty="0"/>
                          <m:t>P</m:t>
                        </m:r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dirty="0"/>
                          <m:t>|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d</m:t>
                        </m:r>
                        <m:r>
                          <m:rPr>
                            <m:nor/>
                          </m:rPr>
                          <a:rPr lang="en-US" sz="2800" dirty="0"/>
                          <m:t>,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d</m:t>
                        </m:r>
                        <m:r>
                          <m:rPr>
                            <m:nor/>
                          </m:rPr>
                          <a:rPr lang="en-US" sz="2800" dirty="0"/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E9203BC-6711-450B-9DE6-172F24FC9B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973726"/>
                <a:ext cx="10972800" cy="3579476"/>
              </a:xfrm>
              <a:blipFill>
                <a:blip r:embed="rId2"/>
                <a:stretch>
                  <a:fillRect l="-2890" t="-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27D29-4EC3-4E73-B7A2-03724A790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3DB8738-3801-4BF9-A1CE-40B76164A5CC}"/>
              </a:ext>
            </a:extLst>
          </p:cNvPr>
          <p:cNvSpPr/>
          <p:nvPr/>
        </p:nvSpPr>
        <p:spPr>
          <a:xfrm>
            <a:off x="2060715" y="1293413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54081D-AC6F-4B9B-B94F-8FBF202F5A58}"/>
              </a:ext>
            </a:extLst>
          </p:cNvPr>
          <p:cNvCxnSpPr>
            <a:cxnSpLocks/>
          </p:cNvCxnSpPr>
          <p:nvPr/>
        </p:nvCxnSpPr>
        <p:spPr>
          <a:xfrm>
            <a:off x="2492410" y="1515917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A5845D85-0464-47D9-B2A6-D18487216354}"/>
              </a:ext>
            </a:extLst>
          </p:cNvPr>
          <p:cNvSpPr/>
          <p:nvPr/>
        </p:nvSpPr>
        <p:spPr>
          <a:xfrm>
            <a:off x="2060714" y="2018739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0000CC"/>
                </a:solidFill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solidFill>
                  <a:srgbClr val="0000CC"/>
                </a:solidFill>
                <a:latin typeface="Candara" panose="020E0502030303020204" pitchFamily="34" charset="0"/>
              </a:rPr>
              <a:t>1</a:t>
            </a:r>
            <a:endParaRPr lang="en-US" sz="2400" dirty="0">
              <a:solidFill>
                <a:srgbClr val="0000CC"/>
              </a:solidFill>
              <a:latin typeface="Candara" panose="020E0502030303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CFAA26-606B-420E-95F2-8784E2ADA6C4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2276562" y="1738421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E458F2E-B5DE-4DA0-B0FC-65078EA0D338}"/>
              </a:ext>
            </a:extLst>
          </p:cNvPr>
          <p:cNvSpPr/>
          <p:nvPr/>
        </p:nvSpPr>
        <p:spPr>
          <a:xfrm>
            <a:off x="2898915" y="1293413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5DF479-A15F-43AC-A930-4D06A4680AB1}"/>
              </a:ext>
            </a:extLst>
          </p:cNvPr>
          <p:cNvCxnSpPr>
            <a:cxnSpLocks/>
          </p:cNvCxnSpPr>
          <p:nvPr/>
        </p:nvCxnSpPr>
        <p:spPr>
          <a:xfrm>
            <a:off x="3330610" y="1515917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7289E4DD-9E70-4D5A-A737-5998E9C5467F}"/>
              </a:ext>
            </a:extLst>
          </p:cNvPr>
          <p:cNvSpPr/>
          <p:nvPr/>
        </p:nvSpPr>
        <p:spPr>
          <a:xfrm>
            <a:off x="2898914" y="2018739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0000CC"/>
                </a:solidFill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solidFill>
                  <a:srgbClr val="0000CC"/>
                </a:solidFill>
                <a:latin typeface="Candara" panose="020E0502030303020204" pitchFamily="34" charset="0"/>
              </a:rPr>
              <a:t>2</a:t>
            </a:r>
            <a:endParaRPr lang="en-US" sz="2400" dirty="0">
              <a:solidFill>
                <a:srgbClr val="0000CC"/>
              </a:solidFill>
              <a:latin typeface="Candara" panose="020E0502030303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F35B98-0DA7-47F4-9780-C303DCD4EE58}"/>
              </a:ext>
            </a:extLst>
          </p:cNvPr>
          <p:cNvCxnSpPr>
            <a:cxnSpLocks/>
            <a:stCxn id="9" idx="4"/>
            <a:endCxn id="11" idx="0"/>
          </p:cNvCxnSpPr>
          <p:nvPr/>
        </p:nvCxnSpPr>
        <p:spPr>
          <a:xfrm flipH="1">
            <a:off x="3114762" y="1738421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D07CFE6-6E0A-4373-AAC3-5F7F32AD2389}"/>
              </a:ext>
            </a:extLst>
          </p:cNvPr>
          <p:cNvSpPr/>
          <p:nvPr/>
        </p:nvSpPr>
        <p:spPr>
          <a:xfrm>
            <a:off x="3737115" y="1293413"/>
            <a:ext cx="431695" cy="4450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solidFill>
                  <a:srgbClr val="FF0000"/>
                </a:solidFill>
                <a:latin typeface="Candara" panose="020E0502030303020204" pitchFamily="34" charset="0"/>
              </a:rPr>
              <a:t>3</a:t>
            </a:r>
            <a:endParaRPr lang="en-US" sz="2400" dirty="0">
              <a:solidFill>
                <a:srgbClr val="FF0000"/>
              </a:solidFill>
              <a:latin typeface="Candara" panose="020E0502030303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4EC9C7-9CE5-4B20-B18E-763C78765057}"/>
              </a:ext>
            </a:extLst>
          </p:cNvPr>
          <p:cNvCxnSpPr>
            <a:cxnSpLocks/>
          </p:cNvCxnSpPr>
          <p:nvPr/>
        </p:nvCxnSpPr>
        <p:spPr>
          <a:xfrm>
            <a:off x="4168810" y="1515917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B2731D5-0507-4082-82C6-D4F53CDE0199}"/>
              </a:ext>
            </a:extLst>
          </p:cNvPr>
          <p:cNvSpPr/>
          <p:nvPr/>
        </p:nvSpPr>
        <p:spPr>
          <a:xfrm>
            <a:off x="3737114" y="2018739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CEDA1C-BDFF-464E-B538-A13E15D057E1}"/>
              </a:ext>
            </a:extLst>
          </p:cNvPr>
          <p:cNvCxnSpPr>
            <a:cxnSpLocks/>
            <a:stCxn id="13" idx="4"/>
            <a:endCxn id="15" idx="0"/>
          </p:cNvCxnSpPr>
          <p:nvPr/>
        </p:nvCxnSpPr>
        <p:spPr>
          <a:xfrm flipH="1">
            <a:off x="3952962" y="1738421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DB27A6-5855-794A-A332-4BD11D401453}"/>
              </a:ext>
            </a:extLst>
          </p:cNvPr>
          <p:cNvCxnSpPr>
            <a:cxnSpLocks/>
          </p:cNvCxnSpPr>
          <p:nvPr/>
        </p:nvCxnSpPr>
        <p:spPr>
          <a:xfrm>
            <a:off x="4622696" y="1515917"/>
            <a:ext cx="406505" cy="0"/>
          </a:xfrm>
          <a:prstGeom prst="straightConnector1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284B537-5347-054F-940C-E869B66E627D}"/>
              </a:ext>
            </a:extLst>
          </p:cNvPr>
          <p:cNvSpPr/>
          <p:nvPr/>
        </p:nvSpPr>
        <p:spPr>
          <a:xfrm>
            <a:off x="2101656" y="2455579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  <a:latin typeface="Candara" panose="020E0502030303020204" pitchFamily="34" charset="0"/>
              </a:rPr>
              <a:t>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C495BF-CF50-8A45-8CBA-5390EE3C14B5}"/>
              </a:ext>
            </a:extLst>
          </p:cNvPr>
          <p:cNvSpPr/>
          <p:nvPr/>
        </p:nvSpPr>
        <p:spPr>
          <a:xfrm>
            <a:off x="2936449" y="2457851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  <a:latin typeface="Candara" panose="020E0502030303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398059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46628-341E-4928-B4CA-E1038EAB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3">
                <a:extLst>
                  <a:ext uri="{FF2B5EF4-FFF2-40B4-BE49-F238E27FC236}">
                    <a16:creationId xmlns:a16="http://schemas.microsoft.com/office/drawing/2014/main" id="{5C8B73B8-6F80-5643-AFAC-BD0E9032A8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0945" y="2275110"/>
                <a:ext cx="8012844" cy="3947890"/>
              </a:xfrm>
            </p:spPr>
            <p:txBody>
              <a:bodyPr>
                <a:normAutofit fontScale="92500" lnSpcReduction="20000"/>
              </a:bodyPr>
              <a:lstStyle/>
              <a:p>
                <a:pPr marL="11113" indent="0">
                  <a:buNone/>
                </a:pPr>
                <a:r>
                  <a:rPr lang="en-US" sz="2800" dirty="0">
                    <a:solidFill>
                      <a:srgbClr val="7030A0"/>
                    </a:solidFill>
                  </a:rPr>
                  <a:t>P(S</a:t>
                </a:r>
                <a:r>
                  <a:rPr lang="en-US" sz="2800" baseline="-25000" dirty="0">
                    <a:solidFill>
                      <a:srgbClr val="7030A0"/>
                    </a:solidFill>
                  </a:rPr>
                  <a:t>3</a:t>
                </a:r>
                <a:r>
                  <a:rPr lang="en-US" sz="2800" dirty="0">
                    <a:solidFill>
                      <a:srgbClr val="7030A0"/>
                    </a:solidFill>
                  </a:rPr>
                  <a:t>|Z</a:t>
                </a:r>
                <a:r>
                  <a:rPr lang="en-US" sz="2800" baseline="-25000" dirty="0">
                    <a:solidFill>
                      <a:srgbClr val="7030A0"/>
                    </a:solidFill>
                  </a:rPr>
                  <a:t>1</a:t>
                </a:r>
                <a:r>
                  <a:rPr lang="en-US" sz="2800" dirty="0">
                    <a:solidFill>
                      <a:srgbClr val="7030A0"/>
                    </a:solidFill>
                  </a:rPr>
                  <a:t>=d,Z</a:t>
                </a:r>
                <a:r>
                  <a:rPr lang="en-US" sz="2800" baseline="-25000" dirty="0">
                    <a:solidFill>
                      <a:srgbClr val="7030A0"/>
                    </a:solidFill>
                  </a:rPr>
                  <a:t>2</a:t>
                </a:r>
                <a:r>
                  <a:rPr lang="en-US" sz="2800" dirty="0">
                    <a:solidFill>
                      <a:srgbClr val="7030A0"/>
                    </a:solidFill>
                  </a:rPr>
                  <a:t>=d)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9"/>
                          </m:rPr>
                          <a:rPr lang="en-US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>
                            <a:solidFill>
                              <a:srgbClr val="7030A0"/>
                            </a:solidFill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>
                            <a:solidFill>
                              <a:srgbClr val="7030A0"/>
                            </a:solidFill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>
                            <a:solidFill>
                              <a:srgbClr val="7030A0"/>
                            </a:solidFill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>
                            <a:solidFill>
                              <a:srgbClr val="7030A0"/>
                            </a:solidFill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>
                            <a:solidFill>
                              <a:srgbClr val="7030A0"/>
                            </a:solidFill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>
                  <a:solidFill>
                    <a:srgbClr val="7030A0"/>
                  </a:solidFill>
                </a:endParaRPr>
              </a:p>
              <a:p>
                <a:r>
                  <a:rPr lang="en-US" sz="2800" dirty="0"/>
                  <a:t>P(S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=3|Z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=d,Z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=d)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9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sz="2800" dirty="0"/>
                          <m:t>P</m:t>
                        </m:r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3</m:t>
                        </m:r>
                        <m:r>
                          <m:rPr>
                            <m:nor/>
                          </m:rPr>
                          <a:rPr lang="en-US" sz="2800" dirty="0"/>
                          <m:t>=3|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dirty="0"/>
                          <m:t>)</m:t>
                        </m:r>
                        <m:r>
                          <m:rPr>
                            <m:nor/>
                          </m:rPr>
                          <a:rPr lang="en-US" sz="2800" dirty="0"/>
                          <m:t>P</m:t>
                        </m:r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dirty="0"/>
                          <m:t>|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d</m:t>
                        </m:r>
                        <m:r>
                          <m:rPr>
                            <m:nor/>
                          </m:rPr>
                          <a:rPr lang="en-US" sz="2800" dirty="0"/>
                          <m:t>,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d</m:t>
                        </m:r>
                        <m:r>
                          <m:rPr>
                            <m:nor/>
                          </m:rPr>
                          <a:rPr lang="en-US" sz="2800" dirty="0"/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  <a:p>
                <a:pPr>
                  <a:buClr>
                    <a:schemeClr val="bg1"/>
                  </a:buClr>
                </a:pPr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/>
                      <m:t>P</m:t>
                    </m:r>
                    <m:r>
                      <m:rPr>
                        <m:nor/>
                      </m:rPr>
                      <a:rPr lang="en-US" sz="2800" dirty="0"/>
                      <m:t>(</m:t>
                    </m:r>
                    <m:r>
                      <m:rPr>
                        <m:nor/>
                      </m:rPr>
                      <a:rPr lang="en-US" sz="2800" dirty="0"/>
                      <m:t>S</m:t>
                    </m:r>
                    <m:r>
                      <m:rPr>
                        <m:nor/>
                      </m:rPr>
                      <a:rPr lang="en-US" sz="2800" baseline="-25000" dirty="0"/>
                      <m:t>3</m:t>
                    </m:r>
                    <m:r>
                      <m:rPr>
                        <m:nor/>
                      </m:rPr>
                      <a:rPr lang="en-US" sz="2800" dirty="0"/>
                      <m:t>=3|</m:t>
                    </m:r>
                    <m:r>
                      <m:rPr>
                        <m:nor/>
                      </m:rPr>
                      <a:rPr lang="en-US" sz="2800" dirty="0"/>
                      <m:t>S</m:t>
                    </m:r>
                    <m:r>
                      <m:rPr>
                        <m:nor/>
                      </m:rPr>
                      <a:rPr lang="en-US" sz="2800" baseline="-25000" dirty="0"/>
                      <m:t>2</m:t>
                    </m:r>
                    <m:r>
                      <m:rPr>
                        <m:nor/>
                      </m:rPr>
                      <a:rPr lang="en-US" sz="2800" dirty="0"/>
                      <m:t>=1)</m:t>
                    </m:r>
                    <m:r>
                      <m:rPr>
                        <m:nor/>
                      </m:rPr>
                      <a:rPr lang="en-US" sz="2800" dirty="0"/>
                      <m:t>P</m:t>
                    </m:r>
                    <m:r>
                      <m:rPr>
                        <m:nor/>
                      </m:rPr>
                      <a:rPr lang="en-US" sz="2800" dirty="0"/>
                      <m:t>(</m:t>
                    </m:r>
                    <m:r>
                      <m:rPr>
                        <m:nor/>
                      </m:rPr>
                      <a:rPr lang="en-US" sz="2800" dirty="0"/>
                      <m:t>S</m:t>
                    </m:r>
                    <m:r>
                      <m:rPr>
                        <m:nor/>
                      </m:rPr>
                      <a:rPr lang="en-US" sz="2800" baseline="-25000" dirty="0"/>
                      <m:t>2</m:t>
                    </m:r>
                    <m:r>
                      <m:rPr>
                        <m:nor/>
                      </m:rPr>
                      <a:rPr lang="en-US" sz="2800" dirty="0"/>
                      <m:t>=1|</m:t>
                    </m:r>
                    <m:r>
                      <m:rPr>
                        <m:nor/>
                      </m:rPr>
                      <a:rPr lang="en-US" sz="2800" dirty="0"/>
                      <m:t>Z</m:t>
                    </m:r>
                    <m:r>
                      <m:rPr>
                        <m:nor/>
                      </m:rPr>
                      <a:rPr lang="en-US" sz="2800" baseline="-25000" dirty="0"/>
                      <m:t>1</m:t>
                    </m:r>
                    <m:r>
                      <m:rPr>
                        <m:nor/>
                      </m:rPr>
                      <a:rPr lang="en-US" sz="2800" dirty="0"/>
                      <m:t>=</m:t>
                    </m:r>
                    <m:r>
                      <m:rPr>
                        <m:nor/>
                      </m:rPr>
                      <a:rPr lang="en-US" sz="2800" dirty="0"/>
                      <m:t>d</m:t>
                    </m:r>
                    <m:r>
                      <m:rPr>
                        <m:nor/>
                      </m:rPr>
                      <a:rPr lang="en-US" sz="2800" dirty="0"/>
                      <m:t>,</m:t>
                    </m:r>
                    <m:r>
                      <m:rPr>
                        <m:nor/>
                      </m:rPr>
                      <a:rPr lang="en-US" sz="2800" dirty="0"/>
                      <m:t>Z</m:t>
                    </m:r>
                    <m:r>
                      <m:rPr>
                        <m:nor/>
                      </m:rPr>
                      <a:rPr lang="en-US" sz="2800" baseline="-25000" dirty="0"/>
                      <m:t>2</m:t>
                    </m:r>
                    <m:r>
                      <m:rPr>
                        <m:nor/>
                      </m:rPr>
                      <a:rPr lang="en-US" sz="2800" dirty="0"/>
                      <m:t>=</m:t>
                    </m:r>
                    <m:r>
                      <m:rPr>
                        <m:nor/>
                      </m:rPr>
                      <a:rPr lang="en-US" sz="2800" dirty="0"/>
                      <m:t>d</m:t>
                    </m:r>
                    <m:r>
                      <m:rPr>
                        <m:nor/>
                      </m:rPr>
                      <a:rPr lang="en-US" sz="2800" dirty="0"/>
                      <m:t>)</m:t>
                    </m:r>
                  </m:oMath>
                </a14:m>
                <a:r>
                  <a:rPr lang="en-US" sz="2800" dirty="0"/>
                  <a:t> + </a:t>
                </a:r>
              </a:p>
              <a:p>
                <a:pPr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/>
                      <m:t>   </m:t>
                    </m:r>
                    <m:r>
                      <m:rPr>
                        <m:nor/>
                      </m:rPr>
                      <a:rPr lang="en-US" sz="2800" dirty="0"/>
                      <m:t>P</m:t>
                    </m:r>
                    <m:r>
                      <m:rPr>
                        <m:nor/>
                      </m:rPr>
                      <a:rPr lang="en-US" sz="2800" dirty="0"/>
                      <m:t>(</m:t>
                    </m:r>
                    <m:r>
                      <m:rPr>
                        <m:nor/>
                      </m:rPr>
                      <a:rPr lang="en-US" sz="2800" dirty="0"/>
                      <m:t>S</m:t>
                    </m:r>
                    <m:r>
                      <m:rPr>
                        <m:nor/>
                      </m:rPr>
                      <a:rPr lang="en-US" sz="2800" baseline="-25000" dirty="0"/>
                      <m:t>3</m:t>
                    </m:r>
                    <m:r>
                      <m:rPr>
                        <m:nor/>
                      </m:rPr>
                      <a:rPr lang="en-US" sz="2800" dirty="0"/>
                      <m:t>=3|</m:t>
                    </m:r>
                    <m:r>
                      <m:rPr>
                        <m:nor/>
                      </m:rPr>
                      <a:rPr lang="en-US" sz="2800" dirty="0"/>
                      <m:t>S</m:t>
                    </m:r>
                    <m:r>
                      <m:rPr>
                        <m:nor/>
                      </m:rPr>
                      <a:rPr lang="en-US" sz="2800" baseline="-25000" dirty="0"/>
                      <m:t>2</m:t>
                    </m:r>
                    <m:r>
                      <m:rPr>
                        <m:nor/>
                      </m:rPr>
                      <a:rPr lang="en-US" sz="2800" dirty="0"/>
                      <m:t>=2)</m:t>
                    </m:r>
                    <m:r>
                      <m:rPr>
                        <m:nor/>
                      </m:rPr>
                      <a:rPr lang="en-US" sz="2800" dirty="0"/>
                      <m:t>P</m:t>
                    </m:r>
                    <m:r>
                      <m:rPr>
                        <m:nor/>
                      </m:rPr>
                      <a:rPr lang="en-US" sz="2800" dirty="0"/>
                      <m:t>(</m:t>
                    </m:r>
                    <m:r>
                      <m:rPr>
                        <m:nor/>
                      </m:rPr>
                      <a:rPr lang="en-US" sz="2800" dirty="0"/>
                      <m:t>S</m:t>
                    </m:r>
                    <m:r>
                      <m:rPr>
                        <m:nor/>
                      </m:rPr>
                      <a:rPr lang="en-US" sz="2800" baseline="-25000" dirty="0"/>
                      <m:t>2</m:t>
                    </m:r>
                    <m:r>
                      <m:rPr>
                        <m:nor/>
                      </m:rPr>
                      <a:rPr lang="en-US" sz="2800" dirty="0"/>
                      <m:t>=2|</m:t>
                    </m:r>
                    <m:r>
                      <m:rPr>
                        <m:nor/>
                      </m:rPr>
                      <a:rPr lang="en-US" sz="2800" dirty="0"/>
                      <m:t>Z</m:t>
                    </m:r>
                    <m:r>
                      <m:rPr>
                        <m:nor/>
                      </m:rPr>
                      <a:rPr lang="en-US" sz="2800" baseline="-25000" dirty="0"/>
                      <m:t>1</m:t>
                    </m:r>
                    <m:r>
                      <m:rPr>
                        <m:nor/>
                      </m:rPr>
                      <a:rPr lang="en-US" sz="2800" dirty="0"/>
                      <m:t>=</m:t>
                    </m:r>
                    <m:r>
                      <m:rPr>
                        <m:nor/>
                      </m:rPr>
                      <a:rPr lang="en-US" sz="2800" dirty="0"/>
                      <m:t>d</m:t>
                    </m:r>
                    <m:r>
                      <m:rPr>
                        <m:nor/>
                      </m:rPr>
                      <a:rPr lang="en-US" sz="2800" dirty="0"/>
                      <m:t>,</m:t>
                    </m:r>
                    <m:r>
                      <m:rPr>
                        <m:nor/>
                      </m:rPr>
                      <a:rPr lang="en-US" sz="2800" dirty="0"/>
                      <m:t>Z</m:t>
                    </m:r>
                    <m:r>
                      <m:rPr>
                        <m:nor/>
                      </m:rPr>
                      <a:rPr lang="en-US" sz="2800" baseline="-25000" dirty="0"/>
                      <m:t>2</m:t>
                    </m:r>
                    <m:r>
                      <m:rPr>
                        <m:nor/>
                      </m:rPr>
                      <a:rPr lang="en-US" sz="2800" dirty="0"/>
                      <m:t>=</m:t>
                    </m:r>
                    <m:r>
                      <m:rPr>
                        <m:nor/>
                      </m:rPr>
                      <a:rPr lang="en-US" sz="2800" dirty="0"/>
                      <m:t>d</m:t>
                    </m:r>
                    <m:r>
                      <m:rPr>
                        <m:nor/>
                      </m:rPr>
                      <a:rPr lang="en-US" sz="2800" dirty="0"/>
                      <m:t>)</m:t>
                    </m:r>
                  </m:oMath>
                </a14:m>
                <a:r>
                  <a:rPr lang="en-US" sz="2800" dirty="0"/>
                  <a:t> +</a:t>
                </a:r>
              </a:p>
              <a:p>
                <a:pPr>
                  <a:buClr>
                    <a:schemeClr val="bg1"/>
                  </a:buClr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dirty="0"/>
                      <m:t>   </m:t>
                    </m:r>
                    <m:r>
                      <m:rPr>
                        <m:nor/>
                      </m:rPr>
                      <a:rPr lang="en-US" sz="2800" dirty="0"/>
                      <m:t>P</m:t>
                    </m:r>
                    <m:r>
                      <m:rPr>
                        <m:nor/>
                      </m:rPr>
                      <a:rPr lang="en-US" sz="2800" dirty="0"/>
                      <m:t>(</m:t>
                    </m:r>
                    <m:r>
                      <m:rPr>
                        <m:nor/>
                      </m:rPr>
                      <a:rPr lang="en-US" sz="2800" dirty="0"/>
                      <m:t>S</m:t>
                    </m:r>
                    <m:r>
                      <m:rPr>
                        <m:nor/>
                      </m:rPr>
                      <a:rPr lang="en-US" sz="2800" baseline="-25000" dirty="0"/>
                      <m:t>3</m:t>
                    </m:r>
                    <m:r>
                      <m:rPr>
                        <m:nor/>
                      </m:rPr>
                      <a:rPr lang="en-US" sz="2800" dirty="0"/>
                      <m:t>=3|</m:t>
                    </m:r>
                    <m:r>
                      <m:rPr>
                        <m:nor/>
                      </m:rPr>
                      <a:rPr lang="en-US" sz="2800" dirty="0"/>
                      <m:t>S</m:t>
                    </m:r>
                    <m:r>
                      <m:rPr>
                        <m:nor/>
                      </m:rPr>
                      <a:rPr lang="en-US" sz="2800" baseline="-25000" dirty="0"/>
                      <m:t>2</m:t>
                    </m:r>
                    <m:r>
                      <m:rPr>
                        <m:nor/>
                      </m:rPr>
                      <a:rPr lang="en-US" sz="2800" dirty="0"/>
                      <m:t>=3)</m:t>
                    </m:r>
                    <m:r>
                      <m:rPr>
                        <m:nor/>
                      </m:rPr>
                      <a:rPr lang="en-US" sz="2800" dirty="0"/>
                      <m:t>P</m:t>
                    </m:r>
                    <m:r>
                      <m:rPr>
                        <m:nor/>
                      </m:rPr>
                      <a:rPr lang="en-US" sz="2800" dirty="0"/>
                      <m:t>(</m:t>
                    </m:r>
                    <m:r>
                      <m:rPr>
                        <m:nor/>
                      </m:rPr>
                      <a:rPr lang="en-US" sz="2800" dirty="0"/>
                      <m:t>S</m:t>
                    </m:r>
                    <m:r>
                      <m:rPr>
                        <m:nor/>
                      </m:rPr>
                      <a:rPr lang="en-US" sz="2800" baseline="-25000" dirty="0"/>
                      <m:t>2</m:t>
                    </m:r>
                    <m:r>
                      <m:rPr>
                        <m:nor/>
                      </m:rPr>
                      <a:rPr lang="en-US" sz="2800" dirty="0"/>
                      <m:t>=3|</m:t>
                    </m:r>
                    <m:r>
                      <m:rPr>
                        <m:nor/>
                      </m:rPr>
                      <a:rPr lang="en-US" sz="2800" dirty="0"/>
                      <m:t>Z</m:t>
                    </m:r>
                    <m:r>
                      <m:rPr>
                        <m:nor/>
                      </m:rPr>
                      <a:rPr lang="en-US" sz="2800" baseline="-25000" dirty="0"/>
                      <m:t>1</m:t>
                    </m:r>
                    <m:r>
                      <m:rPr>
                        <m:nor/>
                      </m:rPr>
                      <a:rPr lang="en-US" sz="2800" dirty="0"/>
                      <m:t>=</m:t>
                    </m:r>
                    <m:r>
                      <m:rPr>
                        <m:nor/>
                      </m:rPr>
                      <a:rPr lang="en-US" sz="2800" dirty="0"/>
                      <m:t>d</m:t>
                    </m:r>
                    <m:r>
                      <m:rPr>
                        <m:nor/>
                      </m:rPr>
                      <a:rPr lang="en-US" sz="2800" dirty="0"/>
                      <m:t>,</m:t>
                    </m:r>
                    <m:r>
                      <m:rPr>
                        <m:nor/>
                      </m:rPr>
                      <a:rPr lang="en-US" sz="2800" dirty="0"/>
                      <m:t>Z</m:t>
                    </m:r>
                    <m:r>
                      <m:rPr>
                        <m:nor/>
                      </m:rPr>
                      <a:rPr lang="en-US" sz="2800" baseline="-25000" dirty="0"/>
                      <m:t>2</m:t>
                    </m:r>
                    <m:r>
                      <m:rPr>
                        <m:nor/>
                      </m:rPr>
                      <a:rPr lang="en-US" sz="2800" dirty="0"/>
                      <m:t>=</m:t>
                    </m:r>
                    <m:r>
                      <m:rPr>
                        <m:nor/>
                      </m:rPr>
                      <a:rPr lang="en-US" sz="2800" dirty="0"/>
                      <m:t>d</m:t>
                    </m:r>
                    <m:r>
                      <m:rPr>
                        <m:nor/>
                      </m:rPr>
                      <a:rPr lang="en-US" sz="2800" dirty="0"/>
                      <m:t>)</m:t>
                    </m:r>
                  </m:oMath>
                </a14:m>
                <a:r>
                  <a:rPr lang="en-US" sz="2800" dirty="0"/>
                  <a:t> +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sz="2800" dirty="0"/>
                  <a:t>= 0.1*0.0002 + 0.8*0.0021 + 0.1*0.1130 </a:t>
                </a:r>
              </a:p>
              <a:p>
                <a:pPr>
                  <a:buClr>
                    <a:schemeClr val="bg1"/>
                  </a:buClr>
                </a:pPr>
                <a:r>
                  <a:rPr lang="en-US" sz="2800" dirty="0"/>
                  <a:t>= 0.0130</a:t>
                </a:r>
              </a:p>
              <a:p>
                <a:pPr marL="11113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24" name="Content Placeholder 23">
                <a:extLst>
                  <a:ext uri="{FF2B5EF4-FFF2-40B4-BE49-F238E27FC236}">
                    <a16:creationId xmlns:a16="http://schemas.microsoft.com/office/drawing/2014/main" id="{5C8B73B8-6F80-5643-AFAC-BD0E9032A8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0945" y="2275110"/>
                <a:ext cx="8012844" cy="3947890"/>
              </a:xfrm>
              <a:blipFill>
                <a:blip r:embed="rId3"/>
                <a:stretch>
                  <a:fillRect l="-1582" t="-16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27D29-4EC3-4E73-B7A2-03724A790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77436-EC8C-4AA7-8F7E-35D67B363DD7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5120E4-4346-CB47-8353-F5C3CA371B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945" y="5593080"/>
            <a:ext cx="7174644" cy="640080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B112483-B5A0-494F-BEBB-863EE89207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845249"/>
              </p:ext>
            </p:extLst>
          </p:nvPr>
        </p:nvGraphicFramePr>
        <p:xfrm>
          <a:off x="740946" y="6223000"/>
          <a:ext cx="7174643" cy="55880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697640">
                  <a:extLst>
                    <a:ext uri="{9D8B030D-6E8A-4147-A177-3AD203B41FA5}">
                      <a16:colId xmlns:a16="http://schemas.microsoft.com/office/drawing/2014/main" val="232556880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294094801"/>
                    </a:ext>
                  </a:extLst>
                </a:gridCol>
                <a:gridCol w="657347">
                  <a:extLst>
                    <a:ext uri="{9D8B030D-6E8A-4147-A177-3AD203B41FA5}">
                      <a16:colId xmlns:a16="http://schemas.microsoft.com/office/drawing/2014/main" val="4008103974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2573947812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3355993083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2955358894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322307709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3010940328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1278462818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1312387165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564153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0.0000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0.0004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0.0130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0.1589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0.5611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0.0992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0.0090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0.0027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0.0134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0.1422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589461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B7C92BE-029B-3142-A514-AF327410F6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280207"/>
              </p:ext>
            </p:extLst>
          </p:nvPr>
        </p:nvGraphicFramePr>
        <p:xfrm>
          <a:off x="740947" y="1585679"/>
          <a:ext cx="7174643" cy="55880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697640">
                  <a:extLst>
                    <a:ext uri="{9D8B030D-6E8A-4147-A177-3AD203B41FA5}">
                      <a16:colId xmlns:a16="http://schemas.microsoft.com/office/drawing/2014/main" val="2325568808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4294094801"/>
                    </a:ext>
                  </a:extLst>
                </a:gridCol>
                <a:gridCol w="657347">
                  <a:extLst>
                    <a:ext uri="{9D8B030D-6E8A-4147-A177-3AD203B41FA5}">
                      <a16:colId xmlns:a16="http://schemas.microsoft.com/office/drawing/2014/main" val="4008103974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2573947812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3355993083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2955358894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322307709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3010940328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1278462818"/>
                    </a:ext>
                  </a:extLst>
                </a:gridCol>
                <a:gridCol w="733408">
                  <a:extLst>
                    <a:ext uri="{9D8B030D-6E8A-4147-A177-3AD203B41FA5}">
                      <a16:colId xmlns:a16="http://schemas.microsoft.com/office/drawing/2014/main" val="1312387165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6564153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0.0002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0.0021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0.1130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0.6825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0.0379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0.0063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0.0023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0.0023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0.1130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  <a:latin typeface="Candara" panose="020E0502030303020204" pitchFamily="34" charset="0"/>
                        </a:rPr>
                        <a:t>0.0402</a:t>
                      </a:r>
                      <a:endParaRPr lang="en-US" sz="1600" b="0" i="0" u="none" strike="noStrike" dirty="0">
                        <a:solidFill>
                          <a:srgbClr val="FF0000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8589461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4DCB1CC8-4ADC-814A-BC35-7B728C699C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947" y="925279"/>
            <a:ext cx="7174643" cy="685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E4B8144-6CF9-8644-A139-8161573258CD}"/>
              </a:ext>
            </a:extLst>
          </p:cNvPr>
          <p:cNvSpPr/>
          <p:nvPr/>
        </p:nvSpPr>
        <p:spPr>
          <a:xfrm>
            <a:off x="7942801" y="1553996"/>
            <a:ext cx="654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Prior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F1A0EE-6A1D-9041-8F81-F1B2A5F43BD7}"/>
              </a:ext>
            </a:extLst>
          </p:cNvPr>
          <p:cNvSpPr/>
          <p:nvPr/>
        </p:nvSpPr>
        <p:spPr>
          <a:xfrm>
            <a:off x="7915589" y="6174011"/>
            <a:ext cx="1080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Posterior</a:t>
            </a:r>
          </a:p>
        </p:txBody>
      </p:sp>
    </p:spTree>
    <p:extLst>
      <p:ext uri="{BB962C8B-B14F-4D97-AF65-F5344CB8AC3E}">
        <p14:creationId xmlns:p14="http://schemas.microsoft.com/office/powerpoint/2010/main" val="21067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CB44D-FFBE-4FD4-8E8A-DE2C0343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1ECAA-DA4F-459A-ACC6-91BD68861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Hidden Markov Models (HMMs)</a:t>
            </a:r>
          </a:p>
          <a:p>
            <a:pPr lvl="1"/>
            <a:r>
              <a:rPr lang="en-US" dirty="0"/>
              <a:t>Inference: Toy Example</a:t>
            </a:r>
          </a:p>
          <a:p>
            <a:pPr lvl="1"/>
            <a:r>
              <a:rPr lang="en-US" dirty="0"/>
              <a:t>Inference: Robot Localization</a:t>
            </a:r>
          </a:p>
          <a:p>
            <a:pPr lvl="1"/>
            <a:r>
              <a:rPr lang="en-US" dirty="0"/>
              <a:t>Inference: General Formula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D25EB-491A-45A0-937D-B76D9C0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780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947E-E312-3B4F-9667-503F02EF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Iterative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E6AC9-8274-CA4A-82A9-DB64144B40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622620"/>
                <a:ext cx="10972800" cy="3930582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P(S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|No Z</a:t>
                </a:r>
                <a:r>
                  <a:rPr lang="en-US" sz="2800" baseline="-25000" dirty="0"/>
                  <a:t>i</a:t>
                </a:r>
                <a:r>
                  <a:rPr lang="en-US" sz="2800" dirty="0"/>
                  <a:t>) = uniform</a:t>
                </a:r>
              </a:p>
              <a:p>
                <a:r>
                  <a:rPr lang="en-US" sz="2800" dirty="0"/>
                  <a:t>P(S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|Z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)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</m:oMath>
                </a14:m>
                <a:r>
                  <a:rPr lang="en-US" sz="2800" dirty="0"/>
                  <a:t>P(Z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|S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)P(S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) </a:t>
                </a:r>
              </a:p>
              <a:p>
                <a:r>
                  <a:rPr lang="en-US" sz="2800" dirty="0"/>
                  <a:t>P(S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|Z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9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sz="2800" dirty="0"/>
                          <m:t>P</m:t>
                        </m:r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|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dirty="0"/>
                          <m:t>)</m:t>
                        </m:r>
                        <m:r>
                          <m:rPr>
                            <m:nor/>
                          </m:rPr>
                          <a:rPr lang="en-US" sz="2800" dirty="0"/>
                          <m:t>P</m:t>
                        </m:r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dirty="0"/>
                          <m:t>|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800" dirty="0"/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  <a:p>
                <a:r>
                  <a:rPr lang="en-US" sz="2800" dirty="0"/>
                  <a:t>P(S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|Z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,Z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)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</m:oMath>
                </a14:m>
                <a:r>
                  <a:rPr lang="en-US" sz="2800" dirty="0"/>
                  <a:t>P(Z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|S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)P(S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|Z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) </a:t>
                </a:r>
              </a:p>
              <a:p>
                <a:r>
                  <a:rPr lang="en-US" sz="2800" dirty="0"/>
                  <a:t>P(S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|Z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,Z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9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sz="2800" dirty="0"/>
                          <m:t>P</m:t>
                        </m:r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3</m:t>
                        </m:r>
                        <m:r>
                          <m:rPr>
                            <m:nor/>
                          </m:rPr>
                          <a:rPr lang="en-US" sz="2800" dirty="0"/>
                          <m:t>|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dirty="0"/>
                          <m:t>)</m:t>
                        </m:r>
                        <m:r>
                          <m:rPr>
                            <m:nor/>
                          </m:rPr>
                          <a:rPr lang="en-US" sz="2800" dirty="0"/>
                          <m:t>P</m:t>
                        </m:r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dirty="0"/>
                          <m:t>|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800" dirty="0"/>
                          <m:t>,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  <a:p>
                <a:r>
                  <a:rPr lang="en-US" sz="2800" dirty="0"/>
                  <a:t>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E6AC9-8274-CA4A-82A9-DB64144B40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622620"/>
                <a:ext cx="10972800" cy="3930582"/>
              </a:xfrm>
              <a:blipFill>
                <a:blip r:embed="rId2"/>
                <a:stretch>
                  <a:fillRect l="-1272" t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9868B-D8EF-8543-8840-2E64CDC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29AB81E-8F56-A84F-A8A4-337B7093A5BD}"/>
              </a:ext>
            </a:extLst>
          </p:cNvPr>
          <p:cNvSpPr/>
          <p:nvPr/>
        </p:nvSpPr>
        <p:spPr>
          <a:xfrm>
            <a:off x="2060715" y="106680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C75A66-CA82-BB48-AE27-49FD3598668E}"/>
              </a:ext>
            </a:extLst>
          </p:cNvPr>
          <p:cNvCxnSpPr>
            <a:cxnSpLocks/>
          </p:cNvCxnSpPr>
          <p:nvPr/>
        </p:nvCxnSpPr>
        <p:spPr>
          <a:xfrm>
            <a:off x="2492410" y="128930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3FBD827-5757-D242-8A66-D9A6EA1EF7A8}"/>
              </a:ext>
            </a:extLst>
          </p:cNvPr>
          <p:cNvSpPr/>
          <p:nvPr/>
        </p:nvSpPr>
        <p:spPr>
          <a:xfrm>
            <a:off x="2060714" y="179212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F7D57C-4039-D747-9F31-0FBFE82EE7F0}"/>
              </a:ext>
            </a:extLst>
          </p:cNvPr>
          <p:cNvCxnSpPr>
            <a:cxnSpLocks/>
            <a:stCxn id="22" idx="4"/>
            <a:endCxn id="24" idx="0"/>
          </p:cNvCxnSpPr>
          <p:nvPr/>
        </p:nvCxnSpPr>
        <p:spPr>
          <a:xfrm flipH="1">
            <a:off x="2276562" y="151180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0903D42D-2497-1B4F-B6DC-856D21E5EA1C}"/>
              </a:ext>
            </a:extLst>
          </p:cNvPr>
          <p:cNvSpPr/>
          <p:nvPr/>
        </p:nvSpPr>
        <p:spPr>
          <a:xfrm>
            <a:off x="2898915" y="106680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36B336-0C6A-DA4A-B546-7DC97016DC2D}"/>
              </a:ext>
            </a:extLst>
          </p:cNvPr>
          <p:cNvCxnSpPr>
            <a:cxnSpLocks/>
          </p:cNvCxnSpPr>
          <p:nvPr/>
        </p:nvCxnSpPr>
        <p:spPr>
          <a:xfrm>
            <a:off x="3330610" y="128930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2CEF4D2B-52E2-8141-BED9-35FEC83A4BD6}"/>
              </a:ext>
            </a:extLst>
          </p:cNvPr>
          <p:cNvSpPr/>
          <p:nvPr/>
        </p:nvSpPr>
        <p:spPr>
          <a:xfrm>
            <a:off x="2898914" y="179212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EFF858-A604-934D-B7E7-8CFE7766D78A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>
          <a:xfrm flipH="1">
            <a:off x="3114762" y="151180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E385A5A-A3B5-1040-ADF2-F0A929E5ECCF}"/>
              </a:ext>
            </a:extLst>
          </p:cNvPr>
          <p:cNvSpPr/>
          <p:nvPr/>
        </p:nvSpPr>
        <p:spPr>
          <a:xfrm>
            <a:off x="3737115" y="106680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5459A5-8581-9E4A-AA3A-1CF546CC0BC8}"/>
              </a:ext>
            </a:extLst>
          </p:cNvPr>
          <p:cNvCxnSpPr>
            <a:cxnSpLocks/>
          </p:cNvCxnSpPr>
          <p:nvPr/>
        </p:nvCxnSpPr>
        <p:spPr>
          <a:xfrm>
            <a:off x="4168810" y="128930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088A6252-D40E-F44D-8E75-558E1F7BF48E}"/>
              </a:ext>
            </a:extLst>
          </p:cNvPr>
          <p:cNvSpPr/>
          <p:nvPr/>
        </p:nvSpPr>
        <p:spPr>
          <a:xfrm>
            <a:off x="3737114" y="179212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5BDC5C-EE6B-924B-B08B-CE441AB1EB4A}"/>
              </a:ext>
            </a:extLst>
          </p:cNvPr>
          <p:cNvCxnSpPr>
            <a:cxnSpLocks/>
            <a:stCxn id="30" idx="4"/>
            <a:endCxn id="32" idx="0"/>
          </p:cNvCxnSpPr>
          <p:nvPr/>
        </p:nvCxnSpPr>
        <p:spPr>
          <a:xfrm flipH="1">
            <a:off x="3952962" y="151180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0D551CC-482F-D247-BD7D-84AC7AADF489}"/>
              </a:ext>
            </a:extLst>
          </p:cNvPr>
          <p:cNvCxnSpPr>
            <a:cxnSpLocks/>
          </p:cNvCxnSpPr>
          <p:nvPr/>
        </p:nvCxnSpPr>
        <p:spPr>
          <a:xfrm>
            <a:off x="4622696" y="1289304"/>
            <a:ext cx="406505" cy="0"/>
          </a:xfrm>
          <a:prstGeom prst="straightConnector1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71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94CF7-7E28-B041-8BC9-964755DA1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Bayesian Networks over Time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FE3FB-4D97-154A-B64F-CD56603B3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7063114" cy="5504688"/>
          </a:xfrm>
        </p:spPr>
        <p:txBody>
          <a:bodyPr>
            <a:normAutofit/>
          </a:bodyPr>
          <a:lstStyle/>
          <a:p>
            <a:r>
              <a:rPr lang="en-US" dirty="0"/>
              <a:t>Blood sugar level and Insulin level can change rapidly over time, depending on recent food intake and insulin doses. </a:t>
            </a:r>
          </a:p>
          <a:p>
            <a:r>
              <a:rPr lang="en-US" dirty="0"/>
              <a:t>To assess the current state from the history of evidence and to predict the outcomes of treatment actions, we must </a:t>
            </a:r>
            <a:r>
              <a:rPr lang="en-US" dirty="0">
                <a:solidFill>
                  <a:srgbClr val="00B050"/>
                </a:solidFill>
              </a:rPr>
              <a:t>model these changes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CC5237-1D5D-A249-978C-9396427A9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C4B2979-437A-5443-A7A8-08797D695DC2}"/>
              </a:ext>
            </a:extLst>
          </p:cNvPr>
          <p:cNvSpPr/>
          <p:nvPr/>
        </p:nvSpPr>
        <p:spPr>
          <a:xfrm>
            <a:off x="9277409" y="2569238"/>
            <a:ext cx="961372" cy="53340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ndara" panose="020E0502030303020204" pitchFamily="34" charset="0"/>
              </a:rPr>
              <a:t>diabetic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274BB4B-1442-D545-AB2C-8C8BC108A1C2}"/>
              </a:ext>
            </a:extLst>
          </p:cNvPr>
          <p:cNvSpPr/>
          <p:nvPr/>
        </p:nvSpPr>
        <p:spPr>
          <a:xfrm>
            <a:off x="8634145" y="1537489"/>
            <a:ext cx="971550" cy="533400"/>
          </a:xfrm>
          <a:prstGeom prst="roundRect">
            <a:avLst>
              <a:gd name="adj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insulin doses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CD67249-DB1F-0540-A125-66BEA4599577}"/>
              </a:ext>
            </a:extLst>
          </p:cNvPr>
          <p:cNvSpPr/>
          <p:nvPr/>
        </p:nvSpPr>
        <p:spPr>
          <a:xfrm>
            <a:off x="9834295" y="1540538"/>
            <a:ext cx="961372" cy="533400"/>
          </a:xfrm>
          <a:prstGeom prst="roundRect">
            <a:avLst>
              <a:gd name="adj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food intake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8F22874-263E-5B4B-BC23-E0FAC19F68A0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9119920" y="2070889"/>
            <a:ext cx="485775" cy="498349"/>
          </a:xfrm>
          <a:prstGeom prst="straightConnector1">
            <a:avLst/>
          </a:prstGeom>
          <a:ln w="28575">
            <a:solidFill>
              <a:srgbClr val="0000CC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8B4DE2D-E1CF-B243-8099-3C79BCAB3B8B}"/>
              </a:ext>
            </a:extLst>
          </p:cNvPr>
          <p:cNvSpPr/>
          <p:nvPr/>
        </p:nvSpPr>
        <p:spPr>
          <a:xfrm>
            <a:off x="8557945" y="3467636"/>
            <a:ext cx="971550" cy="533400"/>
          </a:xfrm>
          <a:prstGeom prst="roundRect">
            <a:avLst>
              <a:gd name="adj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insulin level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C989512-6926-0046-AD31-C98F02BEC894}"/>
              </a:ext>
            </a:extLst>
          </p:cNvPr>
          <p:cNvSpPr/>
          <p:nvPr/>
        </p:nvSpPr>
        <p:spPr>
          <a:xfrm>
            <a:off x="9815245" y="3467636"/>
            <a:ext cx="1123950" cy="533400"/>
          </a:xfrm>
          <a:prstGeom prst="roundRect">
            <a:avLst>
              <a:gd name="adj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blood sugar level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84E82E-F50B-0843-A91B-32D7878026E2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907480" y="2073938"/>
            <a:ext cx="407501" cy="495300"/>
          </a:xfrm>
          <a:prstGeom prst="straightConnector1">
            <a:avLst/>
          </a:prstGeom>
          <a:ln w="28575">
            <a:solidFill>
              <a:srgbClr val="0000CC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5ACFB1-D1AA-9249-BF07-457F99F5E57F}"/>
              </a:ext>
            </a:extLst>
          </p:cNvPr>
          <p:cNvCxnSpPr>
            <a:cxnSpLocks/>
            <a:endCxn id="18" idx="0"/>
          </p:cNvCxnSpPr>
          <p:nvPr/>
        </p:nvCxnSpPr>
        <p:spPr>
          <a:xfrm flipH="1">
            <a:off x="9043720" y="3102638"/>
            <a:ext cx="561975" cy="364998"/>
          </a:xfrm>
          <a:prstGeom prst="straightConnector1">
            <a:avLst/>
          </a:prstGeom>
          <a:ln w="28575">
            <a:solidFill>
              <a:srgbClr val="0000CC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10246B-0ECA-5349-B9D8-797BE5CB4FA5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9907480" y="3102638"/>
            <a:ext cx="469740" cy="364998"/>
          </a:xfrm>
          <a:prstGeom prst="straightConnector1">
            <a:avLst/>
          </a:prstGeom>
          <a:ln w="28575">
            <a:solidFill>
              <a:srgbClr val="0000CC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8759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4584-B6E3-4E88-A9BA-198450EC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Updates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0215E-4F50-4CFD-92C8-C36D67FFE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352529C-8291-4126-B25E-5FA043A61A08}"/>
              </a:ext>
            </a:extLst>
          </p:cNvPr>
          <p:cNvSpPr/>
          <p:nvPr/>
        </p:nvSpPr>
        <p:spPr>
          <a:xfrm>
            <a:off x="2459340" y="3120433"/>
            <a:ext cx="2156593" cy="100806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 defTabSz="1244600">
              <a:lnSpc>
                <a:spcPct val="90000"/>
              </a:lnSpc>
              <a:spcAft>
                <a:spcPct val="35000"/>
              </a:spcAft>
            </a:pPr>
            <a:r>
              <a:rPr lang="en-US" sz="2800" dirty="0">
                <a:latin typeface="Candara" panose="020E0502030303020204" pitchFamily="34" charset="0"/>
              </a:rPr>
              <a:t>Sensor update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7C7073B-417B-4F1A-9293-9D0173777D94}"/>
              </a:ext>
            </a:extLst>
          </p:cNvPr>
          <p:cNvSpPr/>
          <p:nvPr/>
        </p:nvSpPr>
        <p:spPr>
          <a:xfrm>
            <a:off x="4916789" y="3120433"/>
            <a:ext cx="2057401" cy="1008062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 defTabSz="1244600">
              <a:lnSpc>
                <a:spcPct val="90000"/>
              </a:lnSpc>
              <a:spcAft>
                <a:spcPct val="35000"/>
              </a:spcAft>
            </a:pPr>
            <a:r>
              <a:rPr lang="en-US" sz="2800" dirty="0">
                <a:latin typeface="Candara" panose="020E0502030303020204" pitchFamily="34" charset="0"/>
              </a:rPr>
              <a:t>Motion update</a:t>
            </a:r>
          </a:p>
        </p:txBody>
      </p:sp>
      <p:cxnSp>
        <p:nvCxnSpPr>
          <p:cNvPr id="26" name="Curved Connector 7">
            <a:extLst>
              <a:ext uri="{FF2B5EF4-FFF2-40B4-BE49-F238E27FC236}">
                <a16:creationId xmlns:a16="http://schemas.microsoft.com/office/drawing/2014/main" id="{1632EE0F-8FFD-4028-A3DD-74FCAE14FC0E}"/>
              </a:ext>
            </a:extLst>
          </p:cNvPr>
          <p:cNvCxnSpPr>
            <a:cxnSpLocks/>
            <a:stCxn id="24" idx="0"/>
            <a:endCxn id="25" idx="0"/>
          </p:cNvCxnSpPr>
          <p:nvPr/>
        </p:nvCxnSpPr>
        <p:spPr>
          <a:xfrm rot="5400000" flipH="1" flipV="1">
            <a:off x="4741562" y="1916508"/>
            <a:ext cx="12700" cy="2407853"/>
          </a:xfrm>
          <a:prstGeom prst="curvedConnector3">
            <a:avLst>
              <a:gd name="adj1" fmla="val 4000000"/>
            </a:avLst>
          </a:prstGeom>
          <a:ln w="38100" cmpd="sng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urved Connector 9">
            <a:extLst>
              <a:ext uri="{FF2B5EF4-FFF2-40B4-BE49-F238E27FC236}">
                <a16:creationId xmlns:a16="http://schemas.microsoft.com/office/drawing/2014/main" id="{E95FFF84-2E9D-4A33-8CAE-4D1080E44516}"/>
              </a:ext>
            </a:extLst>
          </p:cNvPr>
          <p:cNvCxnSpPr>
            <a:cxnSpLocks/>
            <a:stCxn id="25" idx="2"/>
            <a:endCxn id="24" idx="2"/>
          </p:cNvCxnSpPr>
          <p:nvPr/>
        </p:nvCxnSpPr>
        <p:spPr>
          <a:xfrm rot="5400000">
            <a:off x="4741563" y="2924570"/>
            <a:ext cx="12700" cy="2407853"/>
          </a:xfrm>
          <a:prstGeom prst="curvedConnector3">
            <a:avLst>
              <a:gd name="adj1" fmla="val 3600000"/>
            </a:avLst>
          </a:prstGeom>
          <a:ln w="38100" cmpd="sng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30F3D96-D42C-4075-B7E2-83F9F9311B2C}"/>
              </a:ext>
            </a:extLst>
          </p:cNvPr>
          <p:cNvSpPr/>
          <p:nvPr/>
        </p:nvSpPr>
        <p:spPr>
          <a:xfrm>
            <a:off x="769923" y="4156680"/>
            <a:ext cx="19720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andara" panose="020E0502030303020204" pitchFamily="34" charset="0"/>
              </a:rPr>
              <a:t>Bayes’ Rule (product)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63A8DF5-BBA6-43D7-BA02-068D5AAFD451}"/>
              </a:ext>
            </a:extLst>
          </p:cNvPr>
          <p:cNvSpPr/>
          <p:nvPr/>
        </p:nvSpPr>
        <p:spPr>
          <a:xfrm>
            <a:off x="6241168" y="4156680"/>
            <a:ext cx="273598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atin typeface="Candara" panose="020E0502030303020204" pitchFamily="34" charset="0"/>
              </a:rPr>
              <a:t>Total Probability (summation)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19278B-E887-004B-AD6C-C2F2E43E93F1}"/>
              </a:ext>
            </a:extLst>
          </p:cNvPr>
          <p:cNvSpPr/>
          <p:nvPr/>
        </p:nvSpPr>
        <p:spPr>
          <a:xfrm>
            <a:off x="759184" y="3618096"/>
            <a:ext cx="1606530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andara" panose="020E0502030303020204" pitchFamily="34" charset="0"/>
              </a:rPr>
              <a:t>Filtering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D44C12-40DB-4F4A-8479-B69535E23EB5}"/>
              </a:ext>
            </a:extLst>
          </p:cNvPr>
          <p:cNvSpPr/>
          <p:nvPr/>
        </p:nvSpPr>
        <p:spPr>
          <a:xfrm>
            <a:off x="7029033" y="3618096"/>
            <a:ext cx="1959191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andara" panose="020E0502030303020204" pitchFamily="34" charset="0"/>
              </a:rPr>
              <a:t>Prediction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C94EA-53E6-864C-AA02-4332411FD8D5}"/>
                  </a:ext>
                </a:extLst>
              </p:cNvPr>
              <p:cNvSpPr/>
              <p:nvPr/>
            </p:nvSpPr>
            <p:spPr>
              <a:xfrm>
                <a:off x="791358" y="5505661"/>
                <a:ext cx="2998375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7030A0"/>
                    </a:solidFill>
                    <a:latin typeface="Candara" panose="020E0502030303020204" pitchFamily="34" charset="0"/>
                  </a:rPr>
                  <a:t>P(S</a:t>
                </a:r>
                <a:r>
                  <a:rPr lang="en-US" sz="2800" baseline="-25000" dirty="0">
                    <a:solidFill>
                      <a:srgbClr val="7030A0"/>
                    </a:solidFill>
                    <a:latin typeface="Candara" panose="020E0502030303020204" pitchFamily="34" charset="0"/>
                  </a:rPr>
                  <a:t>1</a:t>
                </a:r>
                <a:r>
                  <a:rPr lang="en-US" sz="2800" dirty="0">
                    <a:solidFill>
                      <a:srgbClr val="7030A0"/>
                    </a:solidFill>
                    <a:latin typeface="Candara" panose="020E0502030303020204" pitchFamily="34" charset="0"/>
                  </a:rPr>
                  <a:t>|Z</a:t>
                </a:r>
                <a:r>
                  <a:rPr lang="en-US" sz="2800" baseline="-25000" dirty="0">
                    <a:solidFill>
                      <a:srgbClr val="7030A0"/>
                    </a:solidFill>
                    <a:latin typeface="Candara" panose="020E0502030303020204" pitchFamily="34" charset="0"/>
                  </a:rPr>
                  <a:t>1</a:t>
                </a:r>
                <a:r>
                  <a:rPr lang="en-US" sz="2800" dirty="0">
                    <a:solidFill>
                      <a:srgbClr val="7030A0"/>
                    </a:solidFill>
                    <a:latin typeface="Candara" panose="020E0502030303020204" pitchFamily="34" charset="0"/>
                  </a:rPr>
                  <a:t>=z</a:t>
                </a:r>
                <a:r>
                  <a:rPr lang="en-US" sz="2800" baseline="-25000" dirty="0">
                    <a:solidFill>
                      <a:srgbClr val="7030A0"/>
                    </a:solidFill>
                    <a:latin typeface="Candara" panose="020E0502030303020204" pitchFamily="34" charset="0"/>
                  </a:rPr>
                  <a:t>1</a:t>
                </a:r>
                <a:r>
                  <a:rPr lang="en-US" sz="2800" dirty="0">
                    <a:solidFill>
                      <a:srgbClr val="7030A0"/>
                    </a:solidFill>
                    <a:latin typeface="Candara" panose="020E0502030303020204" pitchFamily="34" charset="0"/>
                  </a:rPr>
                  <a:t>) </a:t>
                </a:r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7030A0"/>
                    </a:solidFill>
                    <a:latin typeface="Candara" panose="020E0502030303020204" pitchFamily="34" charset="0"/>
                  </a:rPr>
                  <a:t>P(Z</a:t>
                </a:r>
                <a:r>
                  <a:rPr lang="en-US" sz="2800" baseline="-25000" dirty="0">
                    <a:solidFill>
                      <a:srgbClr val="7030A0"/>
                    </a:solidFill>
                    <a:latin typeface="Candara" panose="020E0502030303020204" pitchFamily="34" charset="0"/>
                  </a:rPr>
                  <a:t>1</a:t>
                </a:r>
                <a:r>
                  <a:rPr lang="en-US" sz="2800" dirty="0">
                    <a:solidFill>
                      <a:srgbClr val="7030A0"/>
                    </a:solidFill>
                    <a:latin typeface="Candara" panose="020E0502030303020204" pitchFamily="34" charset="0"/>
                  </a:rPr>
                  <a:t>=z</a:t>
                </a:r>
                <a:r>
                  <a:rPr lang="en-US" sz="2800" baseline="-25000" dirty="0">
                    <a:solidFill>
                      <a:srgbClr val="7030A0"/>
                    </a:solidFill>
                    <a:latin typeface="Candara" panose="020E0502030303020204" pitchFamily="34" charset="0"/>
                  </a:rPr>
                  <a:t>1</a:t>
                </a:r>
                <a:r>
                  <a:rPr lang="en-US" sz="2800" dirty="0">
                    <a:solidFill>
                      <a:srgbClr val="7030A0"/>
                    </a:solidFill>
                    <a:latin typeface="Candara" panose="020E0502030303020204" pitchFamily="34" charset="0"/>
                  </a:rPr>
                  <a:t>|S</a:t>
                </a:r>
                <a:r>
                  <a:rPr lang="en-US" sz="2800" baseline="-25000" dirty="0">
                    <a:solidFill>
                      <a:srgbClr val="7030A0"/>
                    </a:solidFill>
                    <a:latin typeface="Candara" panose="020E0502030303020204" pitchFamily="34" charset="0"/>
                  </a:rPr>
                  <a:t>1</a:t>
                </a:r>
                <a:r>
                  <a:rPr lang="en-US" sz="2800" dirty="0">
                    <a:solidFill>
                      <a:srgbClr val="7030A0"/>
                    </a:solidFill>
                    <a:latin typeface="Candara" panose="020E0502030303020204" pitchFamily="34" charset="0"/>
                  </a:rPr>
                  <a:t>)P(S</a:t>
                </a:r>
                <a:r>
                  <a:rPr lang="en-US" sz="2800" baseline="-25000" dirty="0">
                    <a:solidFill>
                      <a:srgbClr val="7030A0"/>
                    </a:solidFill>
                    <a:latin typeface="Candara" panose="020E0502030303020204" pitchFamily="34" charset="0"/>
                  </a:rPr>
                  <a:t>1</a:t>
                </a:r>
                <a:r>
                  <a:rPr lang="en-US" sz="2800" dirty="0">
                    <a:solidFill>
                      <a:srgbClr val="7030A0"/>
                    </a:solidFill>
                    <a:latin typeface="Candara" panose="020E0502030303020204" pitchFamily="34" charset="0"/>
                  </a:rPr>
                  <a:t>)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D7C94EA-53E6-864C-AA02-4332411FD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58" y="5505661"/>
                <a:ext cx="2998375" cy="954107"/>
              </a:xfrm>
              <a:prstGeom prst="rect">
                <a:avLst/>
              </a:prstGeom>
              <a:blipFill>
                <a:blip r:embed="rId3"/>
                <a:stretch>
                  <a:fillRect l="-4219" t="-657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F004EE7-45BA-7247-A87A-70962FA237C9}"/>
                  </a:ext>
                </a:extLst>
              </p:cNvPr>
              <p:cNvSpPr/>
              <p:nvPr/>
            </p:nvSpPr>
            <p:spPr>
              <a:xfrm>
                <a:off x="4615933" y="5505660"/>
                <a:ext cx="4299578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800" dirty="0">
                    <a:solidFill>
                      <a:srgbClr val="7030A0"/>
                    </a:solidFill>
                    <a:latin typeface="Candara" panose="020E0502030303020204" pitchFamily="34" charset="0"/>
                  </a:rPr>
                  <a:t>P(S</a:t>
                </a:r>
                <a:r>
                  <a:rPr lang="en-US" sz="2800" baseline="-25000" dirty="0">
                    <a:solidFill>
                      <a:srgbClr val="7030A0"/>
                    </a:solidFill>
                    <a:latin typeface="Candara" panose="020E0502030303020204" pitchFamily="34" charset="0"/>
                  </a:rPr>
                  <a:t>2</a:t>
                </a:r>
                <a:r>
                  <a:rPr lang="en-US" sz="2800" dirty="0">
                    <a:solidFill>
                      <a:srgbClr val="7030A0"/>
                    </a:solidFill>
                    <a:latin typeface="Candara" panose="020E0502030303020204" pitchFamily="34" charset="0"/>
                  </a:rPr>
                  <a:t>|Z</a:t>
                </a:r>
                <a:r>
                  <a:rPr lang="en-US" sz="2800" baseline="-25000" dirty="0">
                    <a:solidFill>
                      <a:srgbClr val="7030A0"/>
                    </a:solidFill>
                    <a:latin typeface="Candara" panose="020E0502030303020204" pitchFamily="34" charset="0"/>
                  </a:rPr>
                  <a:t>1</a:t>
                </a:r>
                <a:r>
                  <a:rPr lang="en-US" sz="2800" dirty="0">
                    <a:solidFill>
                      <a:srgbClr val="7030A0"/>
                    </a:solidFill>
                    <a:latin typeface="Candara" panose="020E0502030303020204" pitchFamily="34" charset="0"/>
                  </a:rPr>
                  <a:t>=z</a:t>
                </a:r>
                <a:r>
                  <a:rPr lang="en-US" sz="2800" baseline="-25000" dirty="0">
                    <a:solidFill>
                      <a:srgbClr val="7030A0"/>
                    </a:solidFill>
                    <a:latin typeface="Candara" panose="020E0502030303020204" pitchFamily="34" charset="0"/>
                  </a:rPr>
                  <a:t>1</a:t>
                </a:r>
                <a:r>
                  <a:rPr lang="en-US" sz="2800" dirty="0">
                    <a:solidFill>
                      <a:srgbClr val="7030A0"/>
                    </a:solidFill>
                    <a:latin typeface="Candara" panose="020E0502030303020204" pitchFamily="34" charset="0"/>
                  </a:rPr>
                  <a:t>) </a:t>
                </a:r>
              </a:p>
              <a:p>
                <a:pPr algn="r"/>
                <a:r>
                  <a:rPr lang="en-US" sz="2800" dirty="0">
                    <a:solidFill>
                      <a:srgbClr val="7030A0"/>
                    </a:solidFill>
                    <a:latin typeface="Candara" panose="020E0502030303020204" pitchFamily="34" charset="0"/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9"/>
                          </m:rPr>
                          <a:rPr lang="en-US" sz="280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  <a:latin typeface="Candara" panose="020E0502030303020204" pitchFamily="34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  <a:latin typeface="Candara" panose="020E0502030303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  <a:latin typeface="Candara" panose="020E0502030303020204" pitchFamily="34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>
                            <a:solidFill>
                              <a:srgbClr val="7030A0"/>
                            </a:solidFill>
                            <a:latin typeface="Candara" panose="020E0502030303020204" pitchFamily="34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  <a:latin typeface="Candara" panose="020E0502030303020204" pitchFamily="34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  <a:latin typeface="Candara" panose="020E0502030303020204" pitchFamily="34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>
                            <a:solidFill>
                              <a:srgbClr val="7030A0"/>
                            </a:solidFill>
                            <a:latin typeface="Candara" panose="020E0502030303020204" pitchFamily="34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  <a:latin typeface="Candara" panose="020E0502030303020204" pitchFamily="34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  <a:latin typeface="Candara" panose="020E0502030303020204" pitchFamily="34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  <a:latin typeface="Candara" panose="020E0502030303020204" pitchFamily="34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  <a:latin typeface="Candara" panose="020E0502030303020204" pitchFamily="34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  <a:latin typeface="Candara" panose="020E0502030303020204" pitchFamily="34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  <a:latin typeface="Candara" panose="020E0502030303020204" pitchFamily="34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>
                            <a:solidFill>
                              <a:srgbClr val="7030A0"/>
                            </a:solidFill>
                            <a:latin typeface="Candara" panose="020E0502030303020204" pitchFamily="34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  <a:latin typeface="Candara" panose="020E0502030303020204" pitchFamily="34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  <a:latin typeface="Candara" panose="020E0502030303020204" pitchFamily="34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  <a:latin typeface="Candara" panose="020E0502030303020204" pitchFamily="34" charset="0"/>
                          </a:rPr>
                          <m:t>|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  <a:latin typeface="Candara" panose="020E0502030303020204" pitchFamily="34" charset="0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>
                            <a:solidFill>
                              <a:srgbClr val="7030A0"/>
                            </a:solidFill>
                            <a:latin typeface="Candara" panose="020E0502030303020204" pitchFamily="34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  <a:latin typeface="Candara" panose="020E0502030303020204" pitchFamily="34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  <a:latin typeface="Candara" panose="020E0502030303020204" pitchFamily="34" charset="0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>
                            <a:solidFill>
                              <a:srgbClr val="7030A0"/>
                            </a:solidFill>
                            <a:latin typeface="Candara" panose="020E0502030303020204" pitchFamily="34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7030A0"/>
                            </a:solidFill>
                            <a:latin typeface="Candara" panose="020E0502030303020204" pitchFamily="34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>
                  <a:solidFill>
                    <a:srgbClr val="7030A0"/>
                  </a:solidFill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F004EE7-45BA-7247-A87A-70962FA237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933" y="5505660"/>
                <a:ext cx="4299578" cy="954107"/>
              </a:xfrm>
              <a:prstGeom prst="rect">
                <a:avLst/>
              </a:prstGeom>
              <a:blipFill>
                <a:blip r:embed="rId4"/>
                <a:stretch>
                  <a:fillRect l="-2647" t="-26316" r="-4706" b="-10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Oval 30">
            <a:extLst>
              <a:ext uri="{FF2B5EF4-FFF2-40B4-BE49-F238E27FC236}">
                <a16:creationId xmlns:a16="http://schemas.microsoft.com/office/drawing/2014/main" id="{B2644A02-9988-F341-9F16-61FFB0D4BD13}"/>
              </a:ext>
            </a:extLst>
          </p:cNvPr>
          <p:cNvSpPr/>
          <p:nvPr/>
        </p:nvSpPr>
        <p:spPr>
          <a:xfrm>
            <a:off x="2060715" y="106680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BF9E49-74E7-E548-89DA-FB4751A8EF5F}"/>
              </a:ext>
            </a:extLst>
          </p:cNvPr>
          <p:cNvCxnSpPr>
            <a:cxnSpLocks/>
          </p:cNvCxnSpPr>
          <p:nvPr/>
        </p:nvCxnSpPr>
        <p:spPr>
          <a:xfrm>
            <a:off x="2492410" y="128930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3664D301-4DDF-7845-83F2-4DD8767CCE19}"/>
              </a:ext>
            </a:extLst>
          </p:cNvPr>
          <p:cNvSpPr/>
          <p:nvPr/>
        </p:nvSpPr>
        <p:spPr>
          <a:xfrm>
            <a:off x="2060714" y="179212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797DF4-B34B-A840-B582-2C9172C5E9DD}"/>
              </a:ext>
            </a:extLst>
          </p:cNvPr>
          <p:cNvCxnSpPr>
            <a:cxnSpLocks/>
            <a:stCxn id="31" idx="4"/>
            <a:endCxn id="33" idx="0"/>
          </p:cNvCxnSpPr>
          <p:nvPr/>
        </p:nvCxnSpPr>
        <p:spPr>
          <a:xfrm flipH="1">
            <a:off x="2276562" y="151180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2261B9AA-05AE-DA45-883D-20AED16227F5}"/>
              </a:ext>
            </a:extLst>
          </p:cNvPr>
          <p:cNvSpPr/>
          <p:nvPr/>
        </p:nvSpPr>
        <p:spPr>
          <a:xfrm>
            <a:off x="2898915" y="106680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B3B651B-3FCB-A84A-82D9-F5EA83CF6372}"/>
              </a:ext>
            </a:extLst>
          </p:cNvPr>
          <p:cNvCxnSpPr>
            <a:cxnSpLocks/>
          </p:cNvCxnSpPr>
          <p:nvPr/>
        </p:nvCxnSpPr>
        <p:spPr>
          <a:xfrm>
            <a:off x="3330610" y="128930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FD0D77C-8F99-D547-BC23-81EE9CA51CF3}"/>
              </a:ext>
            </a:extLst>
          </p:cNvPr>
          <p:cNvSpPr/>
          <p:nvPr/>
        </p:nvSpPr>
        <p:spPr>
          <a:xfrm>
            <a:off x="2898914" y="179212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CED767-192C-3941-B990-78ECB840BE6A}"/>
              </a:ext>
            </a:extLst>
          </p:cNvPr>
          <p:cNvCxnSpPr>
            <a:cxnSpLocks/>
            <a:stCxn id="37" idx="4"/>
            <a:endCxn id="39" idx="0"/>
          </p:cNvCxnSpPr>
          <p:nvPr/>
        </p:nvCxnSpPr>
        <p:spPr>
          <a:xfrm flipH="1">
            <a:off x="3114762" y="151180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3F01B0A4-FC78-A547-BB9C-69B2819C32FB}"/>
              </a:ext>
            </a:extLst>
          </p:cNvPr>
          <p:cNvSpPr/>
          <p:nvPr/>
        </p:nvSpPr>
        <p:spPr>
          <a:xfrm>
            <a:off x="3737115" y="106680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D79D34A-73A8-3F4E-9B92-DB1534C7A21F}"/>
              </a:ext>
            </a:extLst>
          </p:cNvPr>
          <p:cNvCxnSpPr>
            <a:cxnSpLocks/>
          </p:cNvCxnSpPr>
          <p:nvPr/>
        </p:nvCxnSpPr>
        <p:spPr>
          <a:xfrm>
            <a:off x="4168810" y="128930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106672DA-A34D-F04E-A3B0-66B7E58144B6}"/>
              </a:ext>
            </a:extLst>
          </p:cNvPr>
          <p:cNvSpPr/>
          <p:nvPr/>
        </p:nvSpPr>
        <p:spPr>
          <a:xfrm>
            <a:off x="3737114" y="179212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CBBD9CE-D9EF-A44C-9F47-F3BBE20D4BD8}"/>
              </a:ext>
            </a:extLst>
          </p:cNvPr>
          <p:cNvCxnSpPr>
            <a:cxnSpLocks/>
            <a:stCxn id="41" idx="4"/>
            <a:endCxn id="43" idx="0"/>
          </p:cNvCxnSpPr>
          <p:nvPr/>
        </p:nvCxnSpPr>
        <p:spPr>
          <a:xfrm flipH="1">
            <a:off x="3952962" y="151180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ED628ED-88C4-264F-BAF0-5D8FFAC6C083}"/>
              </a:ext>
            </a:extLst>
          </p:cNvPr>
          <p:cNvCxnSpPr>
            <a:cxnSpLocks/>
          </p:cNvCxnSpPr>
          <p:nvPr/>
        </p:nvCxnSpPr>
        <p:spPr>
          <a:xfrm>
            <a:off x="4622696" y="1289304"/>
            <a:ext cx="406505" cy="0"/>
          </a:xfrm>
          <a:prstGeom prst="straightConnector1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25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9" dur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21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C00"/>
                                      </p:to>
                                    </p:animClr>
                                    <p:set>
                                      <p:cBhvr>
                                        <p:cTn id="39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4" grpId="0"/>
      <p:bldP spid="35" grpId="0"/>
      <p:bldP spid="6" grpId="0" animBg="1"/>
      <p:bldP spid="13" grpId="0" animBg="1"/>
      <p:bldP spid="3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947E-E312-3B4F-9667-503F02EF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Filtering and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E6AC9-8274-CA4A-82A9-DB64144B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99942"/>
            <a:ext cx="10972800" cy="395326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Goal:</a:t>
            </a:r>
          </a:p>
          <a:p>
            <a:pPr lvl="1"/>
            <a:r>
              <a:rPr lang="en-US" sz="2400" dirty="0"/>
              <a:t>Filtering      P(S</a:t>
            </a:r>
            <a:r>
              <a:rPr lang="en-US" sz="2400" baseline="-25000" dirty="0"/>
              <a:t>1</a:t>
            </a:r>
            <a:r>
              <a:rPr lang="en-US" sz="2400" dirty="0"/>
              <a:t>|Z</a:t>
            </a:r>
            <a:r>
              <a:rPr lang="en-US" sz="2400" baseline="-25000" dirty="0"/>
              <a:t>1</a:t>
            </a:r>
            <a:r>
              <a:rPr lang="en-US" sz="2400" dirty="0"/>
              <a:t>=z</a:t>
            </a:r>
            <a:r>
              <a:rPr lang="en-US" sz="2400" baseline="-25000" dirty="0"/>
              <a:t>1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Prediction  P(S</a:t>
            </a:r>
            <a:r>
              <a:rPr lang="en-US" sz="2400" baseline="-25000" dirty="0"/>
              <a:t>2</a:t>
            </a:r>
            <a:r>
              <a:rPr lang="en-US" sz="2400" dirty="0"/>
              <a:t>|Z</a:t>
            </a:r>
            <a:r>
              <a:rPr lang="en-US" sz="2400" baseline="-25000" dirty="0"/>
              <a:t>1</a:t>
            </a:r>
            <a:r>
              <a:rPr lang="en-US" sz="2400" dirty="0"/>
              <a:t>=z</a:t>
            </a:r>
            <a:r>
              <a:rPr lang="en-US" sz="2400" baseline="-25000" dirty="0"/>
              <a:t>1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Filtering      P(S</a:t>
            </a:r>
            <a:r>
              <a:rPr lang="en-US" sz="2400" baseline="-25000" dirty="0"/>
              <a:t>2</a:t>
            </a:r>
            <a:r>
              <a:rPr lang="en-US" sz="2400" dirty="0"/>
              <a:t>|Z</a:t>
            </a:r>
            <a:r>
              <a:rPr lang="en-US" sz="2400" baseline="-25000" dirty="0"/>
              <a:t>1</a:t>
            </a:r>
            <a:r>
              <a:rPr lang="en-US" sz="2400" dirty="0"/>
              <a:t>=z</a:t>
            </a:r>
            <a:r>
              <a:rPr lang="en-US" sz="2400" baseline="-25000" dirty="0"/>
              <a:t>1</a:t>
            </a:r>
            <a:r>
              <a:rPr lang="en-US" sz="2400" dirty="0"/>
              <a:t>,Z</a:t>
            </a:r>
            <a:r>
              <a:rPr lang="en-US" sz="2400" baseline="-25000" dirty="0"/>
              <a:t>2</a:t>
            </a:r>
            <a:r>
              <a:rPr lang="en-US" sz="2400" dirty="0"/>
              <a:t>=z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Prediction  P(S</a:t>
            </a:r>
            <a:r>
              <a:rPr lang="en-US" sz="2400" baseline="-25000" dirty="0"/>
              <a:t>3</a:t>
            </a:r>
            <a:r>
              <a:rPr lang="en-US" sz="2400" dirty="0"/>
              <a:t>|Z</a:t>
            </a:r>
            <a:r>
              <a:rPr lang="en-US" sz="2400" baseline="-25000" dirty="0"/>
              <a:t>1</a:t>
            </a:r>
            <a:r>
              <a:rPr lang="en-US" sz="2400" dirty="0"/>
              <a:t>=z</a:t>
            </a:r>
            <a:r>
              <a:rPr lang="en-US" sz="2400" baseline="-25000" dirty="0"/>
              <a:t>1</a:t>
            </a:r>
            <a:r>
              <a:rPr lang="en-US" sz="2400" dirty="0"/>
              <a:t>,Z</a:t>
            </a:r>
            <a:r>
              <a:rPr lang="en-US" sz="2400" baseline="-25000" dirty="0"/>
              <a:t>2</a:t>
            </a:r>
            <a:r>
              <a:rPr lang="en-US" sz="2400" dirty="0"/>
              <a:t>=z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Filtering      P(S</a:t>
            </a:r>
            <a:r>
              <a:rPr lang="en-US" sz="2400" baseline="-25000" dirty="0"/>
              <a:t>3</a:t>
            </a:r>
            <a:r>
              <a:rPr lang="en-US" sz="2400" dirty="0"/>
              <a:t>|Z</a:t>
            </a:r>
            <a:r>
              <a:rPr lang="en-US" sz="2400" baseline="-25000" dirty="0"/>
              <a:t>1</a:t>
            </a:r>
            <a:r>
              <a:rPr lang="en-US" sz="2400" dirty="0"/>
              <a:t>=z</a:t>
            </a:r>
            <a:r>
              <a:rPr lang="en-US" sz="2400" baseline="-25000" dirty="0"/>
              <a:t>1</a:t>
            </a:r>
            <a:r>
              <a:rPr lang="en-US" sz="2400" dirty="0"/>
              <a:t>,Z</a:t>
            </a:r>
            <a:r>
              <a:rPr lang="en-US" sz="2400" baseline="-25000" dirty="0"/>
              <a:t>2</a:t>
            </a:r>
            <a:r>
              <a:rPr lang="en-US" sz="2400" dirty="0"/>
              <a:t>=z</a:t>
            </a:r>
            <a:r>
              <a:rPr lang="en-US" sz="2400" baseline="-25000" dirty="0"/>
              <a:t>2</a:t>
            </a:r>
            <a:r>
              <a:rPr lang="en-US" sz="2400" dirty="0"/>
              <a:t>,Z</a:t>
            </a:r>
            <a:r>
              <a:rPr lang="en-US" sz="2400" baseline="-25000" dirty="0"/>
              <a:t>3</a:t>
            </a:r>
            <a:r>
              <a:rPr lang="en-US" sz="2400" dirty="0"/>
              <a:t>=z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  <a:p>
            <a:r>
              <a:rPr lang="en-US" sz="2800" dirty="0"/>
              <a:t>Algorithm:</a:t>
            </a:r>
          </a:p>
          <a:p>
            <a:pPr lvl="1"/>
            <a:r>
              <a:rPr lang="en-US" sz="2400" dirty="0"/>
              <a:t>Forward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9868B-D8EF-8543-8840-2E64CDC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29AB81E-8F56-A84F-A8A4-337B7093A5BD}"/>
              </a:ext>
            </a:extLst>
          </p:cNvPr>
          <p:cNvSpPr/>
          <p:nvPr/>
        </p:nvSpPr>
        <p:spPr>
          <a:xfrm>
            <a:off x="2060715" y="124668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C75A66-CA82-BB48-AE27-49FD3598668E}"/>
              </a:ext>
            </a:extLst>
          </p:cNvPr>
          <p:cNvCxnSpPr>
            <a:cxnSpLocks/>
          </p:cNvCxnSpPr>
          <p:nvPr/>
        </p:nvCxnSpPr>
        <p:spPr>
          <a:xfrm>
            <a:off x="2492410" y="146918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3FBD827-5757-D242-8A66-D9A6EA1EF7A8}"/>
              </a:ext>
            </a:extLst>
          </p:cNvPr>
          <p:cNvSpPr/>
          <p:nvPr/>
        </p:nvSpPr>
        <p:spPr>
          <a:xfrm>
            <a:off x="2060714" y="197200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F7D57C-4039-D747-9F31-0FBFE82EE7F0}"/>
              </a:ext>
            </a:extLst>
          </p:cNvPr>
          <p:cNvCxnSpPr>
            <a:cxnSpLocks/>
            <a:stCxn id="22" idx="4"/>
            <a:endCxn id="24" idx="0"/>
          </p:cNvCxnSpPr>
          <p:nvPr/>
        </p:nvCxnSpPr>
        <p:spPr>
          <a:xfrm flipH="1">
            <a:off x="2276562" y="169168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0903D42D-2497-1B4F-B6DC-856D21E5EA1C}"/>
              </a:ext>
            </a:extLst>
          </p:cNvPr>
          <p:cNvSpPr/>
          <p:nvPr/>
        </p:nvSpPr>
        <p:spPr>
          <a:xfrm>
            <a:off x="2898915" y="124668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36B336-0C6A-DA4A-B546-7DC97016DC2D}"/>
              </a:ext>
            </a:extLst>
          </p:cNvPr>
          <p:cNvCxnSpPr>
            <a:cxnSpLocks/>
          </p:cNvCxnSpPr>
          <p:nvPr/>
        </p:nvCxnSpPr>
        <p:spPr>
          <a:xfrm>
            <a:off x="3330610" y="146918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2CEF4D2B-52E2-8141-BED9-35FEC83A4BD6}"/>
              </a:ext>
            </a:extLst>
          </p:cNvPr>
          <p:cNvSpPr/>
          <p:nvPr/>
        </p:nvSpPr>
        <p:spPr>
          <a:xfrm>
            <a:off x="2898914" y="197200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EFF858-A604-934D-B7E7-8CFE7766D78A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>
          <a:xfrm flipH="1">
            <a:off x="3114762" y="169168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E385A5A-A3B5-1040-ADF2-F0A929E5ECCF}"/>
              </a:ext>
            </a:extLst>
          </p:cNvPr>
          <p:cNvSpPr/>
          <p:nvPr/>
        </p:nvSpPr>
        <p:spPr>
          <a:xfrm>
            <a:off x="3737115" y="124668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5459A5-8581-9E4A-AA3A-1CF546CC0BC8}"/>
              </a:ext>
            </a:extLst>
          </p:cNvPr>
          <p:cNvCxnSpPr>
            <a:cxnSpLocks/>
          </p:cNvCxnSpPr>
          <p:nvPr/>
        </p:nvCxnSpPr>
        <p:spPr>
          <a:xfrm>
            <a:off x="4168810" y="146918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088A6252-D40E-F44D-8E75-558E1F7BF48E}"/>
              </a:ext>
            </a:extLst>
          </p:cNvPr>
          <p:cNvSpPr/>
          <p:nvPr/>
        </p:nvSpPr>
        <p:spPr>
          <a:xfrm>
            <a:off x="3737114" y="197200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5BDC5C-EE6B-924B-B08B-CE441AB1EB4A}"/>
              </a:ext>
            </a:extLst>
          </p:cNvPr>
          <p:cNvCxnSpPr>
            <a:cxnSpLocks/>
            <a:stCxn id="30" idx="4"/>
            <a:endCxn id="32" idx="0"/>
          </p:cNvCxnSpPr>
          <p:nvPr/>
        </p:nvCxnSpPr>
        <p:spPr>
          <a:xfrm flipH="1">
            <a:off x="3952962" y="169168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0D551CC-482F-D247-BD7D-84AC7AADF489}"/>
              </a:ext>
            </a:extLst>
          </p:cNvPr>
          <p:cNvCxnSpPr>
            <a:cxnSpLocks/>
          </p:cNvCxnSpPr>
          <p:nvPr/>
        </p:nvCxnSpPr>
        <p:spPr>
          <a:xfrm>
            <a:off x="4622696" y="1469184"/>
            <a:ext cx="406505" cy="0"/>
          </a:xfrm>
          <a:prstGeom prst="straightConnector1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72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947E-E312-3B4F-9667-503F02EF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Inference: Smoothing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E6AC9-8274-CA4A-82A9-DB64144B40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97332"/>
            <a:ext cx="10972800" cy="3855870"/>
          </a:xfrm>
        </p:spPr>
        <p:txBody>
          <a:bodyPr>
            <a:normAutofit/>
          </a:bodyPr>
          <a:lstStyle/>
          <a:p>
            <a:r>
              <a:rPr lang="en-US" sz="2800" dirty="0"/>
              <a:t>Goal:</a:t>
            </a:r>
          </a:p>
          <a:p>
            <a:pPr lvl="1"/>
            <a:r>
              <a:rPr lang="en-US" sz="2400" dirty="0"/>
              <a:t>P(S</a:t>
            </a:r>
            <a:r>
              <a:rPr lang="en-US" sz="2400" baseline="-25000" dirty="0"/>
              <a:t>1</a:t>
            </a:r>
            <a:r>
              <a:rPr lang="en-US" sz="2400" dirty="0"/>
              <a:t>|Z</a:t>
            </a:r>
            <a:r>
              <a:rPr lang="en-US" sz="2400" baseline="-25000" dirty="0"/>
              <a:t>1</a:t>
            </a:r>
            <a:r>
              <a:rPr lang="en-US" sz="2400" dirty="0"/>
              <a:t>=z</a:t>
            </a:r>
            <a:r>
              <a:rPr lang="en-US" sz="2400" baseline="-25000" dirty="0"/>
              <a:t>1</a:t>
            </a:r>
            <a:r>
              <a:rPr lang="en-US" sz="2400" dirty="0"/>
              <a:t>,Z</a:t>
            </a:r>
            <a:r>
              <a:rPr lang="en-US" sz="2400" baseline="-25000" dirty="0"/>
              <a:t>2</a:t>
            </a:r>
            <a:r>
              <a:rPr lang="en-US" sz="2400" dirty="0"/>
              <a:t>=z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P(S</a:t>
            </a:r>
            <a:r>
              <a:rPr lang="en-US" sz="2400" baseline="-25000" dirty="0"/>
              <a:t>1</a:t>
            </a:r>
            <a:r>
              <a:rPr lang="en-US" sz="2400" dirty="0"/>
              <a:t>|Z</a:t>
            </a:r>
            <a:r>
              <a:rPr lang="en-US" sz="2400" baseline="-25000" dirty="0"/>
              <a:t>1</a:t>
            </a:r>
            <a:r>
              <a:rPr lang="en-US" sz="2400" dirty="0"/>
              <a:t>=z</a:t>
            </a:r>
            <a:r>
              <a:rPr lang="en-US" sz="2400" baseline="-25000" dirty="0"/>
              <a:t>1</a:t>
            </a:r>
            <a:r>
              <a:rPr lang="en-US" sz="2400" dirty="0"/>
              <a:t>,Z</a:t>
            </a:r>
            <a:r>
              <a:rPr lang="en-US" sz="2400" baseline="-25000" dirty="0"/>
              <a:t>2</a:t>
            </a:r>
            <a:r>
              <a:rPr lang="en-US" sz="2400" dirty="0"/>
              <a:t>=z</a:t>
            </a:r>
            <a:r>
              <a:rPr lang="en-US" sz="2400" baseline="-25000" dirty="0"/>
              <a:t>2</a:t>
            </a:r>
            <a:r>
              <a:rPr lang="en-US" sz="2400" dirty="0"/>
              <a:t>,Z</a:t>
            </a:r>
            <a:r>
              <a:rPr lang="en-US" sz="2400" baseline="-25000" dirty="0"/>
              <a:t>3</a:t>
            </a:r>
            <a:r>
              <a:rPr lang="en-US" sz="2400" dirty="0"/>
              <a:t>=z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P(S</a:t>
            </a:r>
            <a:r>
              <a:rPr lang="en-US" sz="2400" baseline="-25000" dirty="0"/>
              <a:t>1</a:t>
            </a:r>
            <a:r>
              <a:rPr lang="en-US" sz="2400" dirty="0"/>
              <a:t>,S</a:t>
            </a:r>
            <a:r>
              <a:rPr lang="en-US" sz="2400" baseline="-25000" dirty="0"/>
              <a:t>2</a:t>
            </a:r>
            <a:r>
              <a:rPr lang="en-US" sz="2400" dirty="0"/>
              <a:t>|Z</a:t>
            </a:r>
            <a:r>
              <a:rPr lang="en-US" sz="2400" baseline="-25000" dirty="0"/>
              <a:t>1</a:t>
            </a:r>
            <a:r>
              <a:rPr lang="en-US" sz="2400" dirty="0"/>
              <a:t>=z</a:t>
            </a:r>
            <a:r>
              <a:rPr lang="en-US" sz="2400" baseline="-25000" dirty="0"/>
              <a:t>1</a:t>
            </a:r>
            <a:r>
              <a:rPr lang="en-US" sz="2400" dirty="0"/>
              <a:t>,Z</a:t>
            </a:r>
            <a:r>
              <a:rPr lang="en-US" sz="2400" baseline="-25000" dirty="0"/>
              <a:t>2</a:t>
            </a:r>
            <a:r>
              <a:rPr lang="en-US" sz="2400" dirty="0"/>
              <a:t>=z</a:t>
            </a:r>
            <a:r>
              <a:rPr lang="en-US" sz="2400" baseline="-25000" dirty="0"/>
              <a:t>2</a:t>
            </a:r>
            <a:r>
              <a:rPr lang="en-US" sz="2400" dirty="0"/>
              <a:t>,Z</a:t>
            </a:r>
            <a:r>
              <a:rPr lang="en-US" sz="2400" baseline="-25000" dirty="0"/>
              <a:t>3</a:t>
            </a:r>
            <a:r>
              <a:rPr lang="en-US" sz="2400" dirty="0"/>
              <a:t>=z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</a:p>
          <a:p>
            <a:r>
              <a:rPr lang="en-US" sz="2800" dirty="0"/>
              <a:t>Algorithm:</a:t>
            </a:r>
          </a:p>
          <a:p>
            <a:pPr lvl="1"/>
            <a:r>
              <a:rPr lang="en-US" sz="2400" dirty="0"/>
              <a:t>Forward-Backward Algorithm</a:t>
            </a:r>
          </a:p>
          <a:p>
            <a:pPr lvl="1"/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9868B-D8EF-8543-8840-2E64CDC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29AB81E-8F56-A84F-A8A4-337B7093A5BD}"/>
              </a:ext>
            </a:extLst>
          </p:cNvPr>
          <p:cNvSpPr/>
          <p:nvPr/>
        </p:nvSpPr>
        <p:spPr>
          <a:xfrm>
            <a:off x="2060715" y="124668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C75A66-CA82-BB48-AE27-49FD3598668E}"/>
              </a:ext>
            </a:extLst>
          </p:cNvPr>
          <p:cNvCxnSpPr>
            <a:cxnSpLocks/>
          </p:cNvCxnSpPr>
          <p:nvPr/>
        </p:nvCxnSpPr>
        <p:spPr>
          <a:xfrm>
            <a:off x="2492410" y="146918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3FBD827-5757-D242-8A66-D9A6EA1EF7A8}"/>
              </a:ext>
            </a:extLst>
          </p:cNvPr>
          <p:cNvSpPr/>
          <p:nvPr/>
        </p:nvSpPr>
        <p:spPr>
          <a:xfrm>
            <a:off x="2060714" y="197200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F7D57C-4039-D747-9F31-0FBFE82EE7F0}"/>
              </a:ext>
            </a:extLst>
          </p:cNvPr>
          <p:cNvCxnSpPr>
            <a:cxnSpLocks/>
            <a:stCxn id="22" idx="4"/>
            <a:endCxn id="24" idx="0"/>
          </p:cNvCxnSpPr>
          <p:nvPr/>
        </p:nvCxnSpPr>
        <p:spPr>
          <a:xfrm flipH="1">
            <a:off x="2276562" y="169168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0903D42D-2497-1B4F-B6DC-856D21E5EA1C}"/>
              </a:ext>
            </a:extLst>
          </p:cNvPr>
          <p:cNvSpPr/>
          <p:nvPr/>
        </p:nvSpPr>
        <p:spPr>
          <a:xfrm>
            <a:off x="2898915" y="124668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36B336-0C6A-DA4A-B546-7DC97016DC2D}"/>
              </a:ext>
            </a:extLst>
          </p:cNvPr>
          <p:cNvCxnSpPr>
            <a:cxnSpLocks/>
          </p:cNvCxnSpPr>
          <p:nvPr/>
        </p:nvCxnSpPr>
        <p:spPr>
          <a:xfrm>
            <a:off x="3330610" y="146918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2CEF4D2B-52E2-8141-BED9-35FEC83A4BD6}"/>
              </a:ext>
            </a:extLst>
          </p:cNvPr>
          <p:cNvSpPr/>
          <p:nvPr/>
        </p:nvSpPr>
        <p:spPr>
          <a:xfrm>
            <a:off x="2898914" y="197200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EFF858-A604-934D-B7E7-8CFE7766D78A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>
          <a:xfrm flipH="1">
            <a:off x="3114762" y="169168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E385A5A-A3B5-1040-ADF2-F0A929E5ECCF}"/>
              </a:ext>
            </a:extLst>
          </p:cNvPr>
          <p:cNvSpPr/>
          <p:nvPr/>
        </p:nvSpPr>
        <p:spPr>
          <a:xfrm>
            <a:off x="3737115" y="124668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5459A5-8581-9E4A-AA3A-1CF546CC0BC8}"/>
              </a:ext>
            </a:extLst>
          </p:cNvPr>
          <p:cNvCxnSpPr>
            <a:cxnSpLocks/>
          </p:cNvCxnSpPr>
          <p:nvPr/>
        </p:nvCxnSpPr>
        <p:spPr>
          <a:xfrm>
            <a:off x="4168810" y="146918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088A6252-D40E-F44D-8E75-558E1F7BF48E}"/>
              </a:ext>
            </a:extLst>
          </p:cNvPr>
          <p:cNvSpPr/>
          <p:nvPr/>
        </p:nvSpPr>
        <p:spPr>
          <a:xfrm>
            <a:off x="3737114" y="197200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5BDC5C-EE6B-924B-B08B-CE441AB1EB4A}"/>
              </a:ext>
            </a:extLst>
          </p:cNvPr>
          <p:cNvCxnSpPr>
            <a:cxnSpLocks/>
            <a:stCxn id="30" idx="4"/>
            <a:endCxn id="32" idx="0"/>
          </p:cNvCxnSpPr>
          <p:nvPr/>
        </p:nvCxnSpPr>
        <p:spPr>
          <a:xfrm flipH="1">
            <a:off x="3952962" y="169168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0D551CC-482F-D247-BD7D-84AC7AADF489}"/>
              </a:ext>
            </a:extLst>
          </p:cNvPr>
          <p:cNvCxnSpPr>
            <a:cxnSpLocks/>
          </p:cNvCxnSpPr>
          <p:nvPr/>
        </p:nvCxnSpPr>
        <p:spPr>
          <a:xfrm>
            <a:off x="4622696" y="1469184"/>
            <a:ext cx="406505" cy="0"/>
          </a:xfrm>
          <a:prstGeom prst="straightConnector1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73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947E-E312-3B4F-9667-503F02EF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More Inference: Most Likely State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E6AC9-8274-CA4A-82A9-DB64144B40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697332"/>
                <a:ext cx="10972800" cy="3855870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Goal: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sz="2400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</m:lim>
                        </m:limLow>
                      </m:fName>
                      <m:e>
                        <m:r>
                          <m:rPr>
                            <m:nor/>
                          </m:rPr>
                          <a:rPr lang="en-US" sz="2400" dirty="0"/>
                          <m:t>P</m:t>
                        </m:r>
                        <m:r>
                          <m:rPr>
                            <m:nor/>
                          </m:rPr>
                          <a:rPr lang="en-US" sz="2400" dirty="0"/>
                          <m:t>(</m:t>
                        </m:r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400" dirty="0"/>
                          <m:t>=</m:t>
                        </m:r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1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dirty="0"/>
                          <m:t>|</m:t>
                        </m:r>
                        <m:r>
                          <m:rPr>
                            <m:nor/>
                          </m:rPr>
                          <a:rPr lang="en-US" sz="2400" dirty="0"/>
                          <m:t>Z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400" dirty="0"/>
                          <m:t>=</m:t>
                        </m:r>
                        <m:r>
                          <m:rPr>
                            <m:nor/>
                          </m:rPr>
                          <a:rPr lang="en-US" sz="2400" dirty="0"/>
                          <m:t>z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400" dirty="0"/>
                          <m:t>) </m:t>
                        </m:r>
                      </m:e>
                    </m:func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sz="2400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sz="2400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</m:lim>
                        </m:limLow>
                      </m:fName>
                      <m:e>
                        <m:r>
                          <m:rPr>
                            <m:nor/>
                          </m:rPr>
                          <a:rPr lang="en-US" sz="2400" dirty="0"/>
                          <m:t>P</m:t>
                        </m:r>
                        <m:r>
                          <m:rPr>
                            <m:nor/>
                          </m:rPr>
                          <a:rPr lang="en-US" sz="2400" dirty="0"/>
                          <m:t>(</m:t>
                        </m:r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400" dirty="0"/>
                          <m:t>=</m:t>
                        </m:r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400" dirty="0"/>
                          <m:t>,</m:t>
                        </m:r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400" dirty="0"/>
                          <m:t>=</m:t>
                        </m:r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400" dirty="0"/>
                          <m:t>|</m:t>
                        </m:r>
                        <m:r>
                          <m:rPr>
                            <m:nor/>
                          </m:rPr>
                          <a:rPr lang="en-US" sz="2400" dirty="0"/>
                          <m:t>Z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400" dirty="0"/>
                          <m:t>=</m:t>
                        </m:r>
                        <m:r>
                          <m:rPr>
                            <m:nor/>
                          </m:rPr>
                          <a:rPr lang="en-US" sz="2400" dirty="0"/>
                          <m:t>z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400" dirty="0"/>
                          <m:t>,</m:t>
                        </m:r>
                        <m:r>
                          <m:rPr>
                            <m:nor/>
                          </m:rPr>
                          <a:rPr lang="en-US" sz="2400" dirty="0"/>
                          <m:t>Z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400" dirty="0"/>
                          <m:t>=</m:t>
                        </m:r>
                        <m:r>
                          <m:rPr>
                            <m:nor/>
                          </m:rPr>
                          <a:rPr lang="en-US" sz="2400" dirty="0"/>
                          <m:t>z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400" dirty="0"/>
                          <m:t>) </m:t>
                        </m:r>
                      </m:e>
                    </m:func>
                  </m:oMath>
                </a14:m>
                <a:endParaRPr lang="en-US" sz="2400" dirty="0"/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sz="2400" baseline="-2500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sz="2400" baseline="-25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sz="2400" baseline="-25000">
                                <a:latin typeface="Cambria Math" panose="02040503050406030204" pitchFamily="18" charset="0"/>
                              </a:rPr>
                              <m:t>3</m:t>
                            </m:r>
                          </m:lim>
                        </m:limLow>
                      </m:fName>
                      <m:e>
                        <m:r>
                          <m:rPr>
                            <m:nor/>
                          </m:rPr>
                          <a:rPr lang="en-US" sz="2400" dirty="0"/>
                          <m:t>P</m:t>
                        </m:r>
                        <m:r>
                          <m:rPr>
                            <m:nor/>
                          </m:rPr>
                          <a:rPr lang="en-US" sz="2400" dirty="0"/>
                          <m:t>(</m:t>
                        </m:r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400" dirty="0"/>
                          <m:t>=</m:t>
                        </m:r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400" dirty="0"/>
                          <m:t>,</m:t>
                        </m:r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400" dirty="0"/>
                          <m:t>=</m:t>
                        </m:r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400" dirty="0"/>
                          <m:t>,</m:t>
                        </m:r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3</m:t>
                        </m:r>
                        <m:r>
                          <m:rPr>
                            <m:nor/>
                          </m:rPr>
                          <a:rPr lang="en-US" sz="2400" dirty="0"/>
                          <m:t>=</m:t>
                        </m:r>
                        <m:r>
                          <m:rPr>
                            <m:nor/>
                          </m:rPr>
                          <a:rPr lang="en-US" sz="2400" dirty="0"/>
                          <m:t>s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3</m:t>
                        </m:r>
                        <m:r>
                          <m:rPr>
                            <m:nor/>
                          </m:rPr>
                          <a:rPr lang="en-US" sz="2400" dirty="0"/>
                          <m:t>|</m:t>
                        </m:r>
                        <m:r>
                          <m:rPr>
                            <m:nor/>
                          </m:rPr>
                          <a:rPr lang="en-US" sz="2400" dirty="0"/>
                          <m:t>Z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400" dirty="0"/>
                          <m:t>=</m:t>
                        </m:r>
                        <m:r>
                          <m:rPr>
                            <m:nor/>
                          </m:rPr>
                          <a:rPr lang="en-US" sz="2400" dirty="0"/>
                          <m:t>z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400" dirty="0"/>
                          <m:t>,</m:t>
                        </m:r>
                        <m:r>
                          <m:rPr>
                            <m:nor/>
                          </m:rPr>
                          <a:rPr lang="en-US" sz="2400" dirty="0"/>
                          <m:t>Z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400" dirty="0"/>
                          <m:t>=</m:t>
                        </m:r>
                        <m:r>
                          <m:rPr>
                            <m:nor/>
                          </m:rPr>
                          <a:rPr lang="en-US" sz="2400" dirty="0"/>
                          <m:t>z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400" dirty="0"/>
                          <m:t>,</m:t>
                        </m:r>
                        <m:r>
                          <m:rPr>
                            <m:nor/>
                          </m:rPr>
                          <a:rPr lang="en-US" sz="2400" dirty="0"/>
                          <m:t>Z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3</m:t>
                        </m:r>
                        <m:r>
                          <m:rPr>
                            <m:nor/>
                          </m:rPr>
                          <a:rPr lang="en-US" sz="2400" dirty="0"/>
                          <m:t>=</m:t>
                        </m:r>
                        <m:r>
                          <m:rPr>
                            <m:nor/>
                          </m:rPr>
                          <a:rPr lang="en-US" sz="2400" dirty="0"/>
                          <m:t>z</m:t>
                        </m:r>
                        <m:r>
                          <m:rPr>
                            <m:nor/>
                          </m:rPr>
                          <a:rPr lang="en-US" sz="2400" baseline="-25000" dirty="0"/>
                          <m:t>3</m:t>
                        </m:r>
                        <m:r>
                          <m:rPr>
                            <m:nor/>
                          </m:rPr>
                          <a:rPr lang="en-US" sz="2400" dirty="0"/>
                          <m:t>) </m:t>
                        </m:r>
                      </m:e>
                    </m:func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sz="2800" dirty="0"/>
                  <a:t>Algorithm:</a:t>
                </a:r>
              </a:p>
              <a:p>
                <a:pPr lvl="1"/>
                <a:r>
                  <a:rPr lang="en-US" sz="2400" dirty="0"/>
                  <a:t>Viterbi Algorithm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E6AC9-8274-CA4A-82A9-DB64144B40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697332"/>
                <a:ext cx="10972800" cy="3855870"/>
              </a:xfrm>
              <a:blipFill>
                <a:blip r:embed="rId3"/>
                <a:stretch>
                  <a:fillRect l="-1272" t="-658" b="-2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9868B-D8EF-8543-8840-2E64CDC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29AB81E-8F56-A84F-A8A4-337B7093A5BD}"/>
              </a:ext>
            </a:extLst>
          </p:cNvPr>
          <p:cNvSpPr/>
          <p:nvPr/>
        </p:nvSpPr>
        <p:spPr>
          <a:xfrm>
            <a:off x="2060715" y="124668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C75A66-CA82-BB48-AE27-49FD3598668E}"/>
              </a:ext>
            </a:extLst>
          </p:cNvPr>
          <p:cNvCxnSpPr>
            <a:cxnSpLocks/>
          </p:cNvCxnSpPr>
          <p:nvPr/>
        </p:nvCxnSpPr>
        <p:spPr>
          <a:xfrm>
            <a:off x="2492410" y="146918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3FBD827-5757-D242-8A66-D9A6EA1EF7A8}"/>
              </a:ext>
            </a:extLst>
          </p:cNvPr>
          <p:cNvSpPr/>
          <p:nvPr/>
        </p:nvSpPr>
        <p:spPr>
          <a:xfrm>
            <a:off x="2060714" y="197200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F7D57C-4039-D747-9F31-0FBFE82EE7F0}"/>
              </a:ext>
            </a:extLst>
          </p:cNvPr>
          <p:cNvCxnSpPr>
            <a:cxnSpLocks/>
            <a:stCxn id="22" idx="4"/>
            <a:endCxn id="24" idx="0"/>
          </p:cNvCxnSpPr>
          <p:nvPr/>
        </p:nvCxnSpPr>
        <p:spPr>
          <a:xfrm flipH="1">
            <a:off x="2276562" y="169168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0903D42D-2497-1B4F-B6DC-856D21E5EA1C}"/>
              </a:ext>
            </a:extLst>
          </p:cNvPr>
          <p:cNvSpPr/>
          <p:nvPr/>
        </p:nvSpPr>
        <p:spPr>
          <a:xfrm>
            <a:off x="2898915" y="124668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36B336-0C6A-DA4A-B546-7DC97016DC2D}"/>
              </a:ext>
            </a:extLst>
          </p:cNvPr>
          <p:cNvCxnSpPr>
            <a:cxnSpLocks/>
          </p:cNvCxnSpPr>
          <p:nvPr/>
        </p:nvCxnSpPr>
        <p:spPr>
          <a:xfrm>
            <a:off x="3330610" y="146918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2CEF4D2B-52E2-8141-BED9-35FEC83A4BD6}"/>
              </a:ext>
            </a:extLst>
          </p:cNvPr>
          <p:cNvSpPr/>
          <p:nvPr/>
        </p:nvSpPr>
        <p:spPr>
          <a:xfrm>
            <a:off x="2898914" y="197200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EFF858-A604-934D-B7E7-8CFE7766D78A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>
          <a:xfrm flipH="1">
            <a:off x="3114762" y="169168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E385A5A-A3B5-1040-ADF2-F0A929E5ECCF}"/>
              </a:ext>
            </a:extLst>
          </p:cNvPr>
          <p:cNvSpPr/>
          <p:nvPr/>
        </p:nvSpPr>
        <p:spPr>
          <a:xfrm>
            <a:off x="3737115" y="124668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5459A5-8581-9E4A-AA3A-1CF546CC0BC8}"/>
              </a:ext>
            </a:extLst>
          </p:cNvPr>
          <p:cNvCxnSpPr>
            <a:cxnSpLocks/>
          </p:cNvCxnSpPr>
          <p:nvPr/>
        </p:nvCxnSpPr>
        <p:spPr>
          <a:xfrm>
            <a:off x="4168810" y="146918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088A6252-D40E-F44D-8E75-558E1F7BF48E}"/>
              </a:ext>
            </a:extLst>
          </p:cNvPr>
          <p:cNvSpPr/>
          <p:nvPr/>
        </p:nvSpPr>
        <p:spPr>
          <a:xfrm>
            <a:off x="3737114" y="197200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5BDC5C-EE6B-924B-B08B-CE441AB1EB4A}"/>
              </a:ext>
            </a:extLst>
          </p:cNvPr>
          <p:cNvCxnSpPr>
            <a:cxnSpLocks/>
            <a:stCxn id="30" idx="4"/>
            <a:endCxn id="32" idx="0"/>
          </p:cNvCxnSpPr>
          <p:nvPr/>
        </p:nvCxnSpPr>
        <p:spPr>
          <a:xfrm flipH="1">
            <a:off x="3952962" y="169168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0D551CC-482F-D247-BD7D-84AC7AADF489}"/>
              </a:ext>
            </a:extLst>
          </p:cNvPr>
          <p:cNvCxnSpPr>
            <a:cxnSpLocks/>
          </p:cNvCxnSpPr>
          <p:nvPr/>
        </p:nvCxnSpPr>
        <p:spPr>
          <a:xfrm>
            <a:off x="4622696" y="1469184"/>
            <a:ext cx="406505" cy="0"/>
          </a:xfrm>
          <a:prstGeom prst="straightConnector1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37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1E3E-E5BF-4D47-A913-527D00C5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2733E-3365-9644-B487-C3AC3AE8C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HMMs for robot location are also called Histogram Filters.</a:t>
            </a:r>
          </a:p>
          <a:p>
            <a:r>
              <a:rPr lang="en-US" dirty="0"/>
              <a:t>The location is in continuous space, so we divide the space into discrete number of spots.</a:t>
            </a:r>
          </a:p>
          <a:p>
            <a:r>
              <a:rPr lang="en-US" dirty="0"/>
              <a:t>The location probability for each spot is histogram.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940C8-27D0-0645-9382-664F7C5F3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70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34214-0116-BF44-B599-E9456A436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with HMMs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6A70D-2002-2947-B32E-B3EB0CBF5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 state space is too large even for discrete space?</a:t>
            </a:r>
          </a:p>
          <a:p>
            <a:r>
              <a:rPr lang="en-US" dirty="0"/>
              <a:t>Can we handle the continuous space without discretization used in HMMs?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50359-64BC-1749-B8B3-B88ECF49F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0808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CB44D-FFBE-4FD4-8E8A-DE2C0343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1ECAA-DA4F-459A-ACC6-91BD68861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Hidden Markov Models</a:t>
            </a:r>
          </a:p>
          <a:p>
            <a:r>
              <a:rPr lang="en-US" dirty="0"/>
              <a:t>Particle Filters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D25EB-491A-45A0-937D-B76D9C0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364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C14D2-3568-B94C-9FBB-1F7286FD0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Particle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5BDCA-42A2-8B41-981D-99F83FCC5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also called Sequential Monte Carlo Methods (SMC).</a:t>
            </a:r>
          </a:p>
          <a:p>
            <a:r>
              <a:rPr lang="en-US" dirty="0"/>
              <a:t>It approximates the distributions using a large number of samples (particles).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65AD4-E872-CD40-8042-5E860206A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538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A6FC3-D3EE-F349-8CB0-A51AC4AF8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Localization with Sonar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31910-EC71-3C4E-913F-A6316DB58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77436-EC8C-4AA7-8F7E-35D67B363DD7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2EA380-722A-0A42-A3F1-F81A9C7F4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295400"/>
            <a:ext cx="67056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110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A6FC3-D3EE-F349-8CB0-A51AC4AF8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Localization with Sonar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31910-EC71-3C4E-913F-A6316DB58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77436-EC8C-4AA7-8F7E-35D67B363DD7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D7DFC9-E009-F847-AB85-2061D0854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152" y="1298448"/>
            <a:ext cx="6731000" cy="497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69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0D6D9-F445-8B40-A7BE-E340C4AD7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66A32-EBAF-044C-AC80-F5E12FF86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Robotics</a:t>
            </a:r>
          </a:p>
          <a:p>
            <a:r>
              <a:rPr lang="en-US" dirty="0"/>
              <a:t>Medical</a:t>
            </a:r>
          </a:p>
          <a:p>
            <a:r>
              <a:rPr lang="en-US" dirty="0"/>
              <a:t>Finance</a:t>
            </a:r>
          </a:p>
          <a:p>
            <a:r>
              <a:rPr lang="en-US" dirty="0"/>
              <a:t>Speech </a:t>
            </a:r>
          </a:p>
          <a:p>
            <a:r>
              <a:rPr lang="en-US" dirty="0"/>
              <a:t>Language technologies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91CCE-E284-FE49-A728-00A537031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4827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1578F-22DC-894A-8C86-89AD827C7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Particle Filter for Robot Localization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9D57D7D5-89FF-E941-A850-4D18B24F84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441749"/>
                <a:ext cx="10972800" cy="411145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rgbClr val="7030A0"/>
                    </a:solidFill>
                  </a:rPr>
                  <a:t>N</a:t>
                </a:r>
                <a:r>
                  <a:rPr lang="en-US" dirty="0"/>
                  <a:t> initial random location samples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Each update cycle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Motion update: for each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move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to a new location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upon the actuation with transition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</a:t>
                </a:r>
              </a:p>
              <a:p>
                <a:pPr lvl="1"/>
                <a:r>
                  <a:rPr lang="en-US" dirty="0"/>
                  <a:t>Sensor update: for each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, obtain weight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for the new evidence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;</a:t>
                </a:r>
              </a:p>
              <a:p>
                <a:pPr lvl="1"/>
                <a:r>
                  <a:rPr lang="en-US" dirty="0"/>
                  <a:t>Resampling: Draw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dirty="0"/>
                  <a:t> with prob. 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(keeping duplicates);</a:t>
                </a:r>
                <a:endParaRPr lang="en-US" baseline="-25000" dirty="0"/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9D57D7D5-89FF-E941-A850-4D18B24F84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441749"/>
                <a:ext cx="10972800" cy="4111453"/>
              </a:xfrm>
              <a:blipFill>
                <a:blip r:embed="rId2"/>
                <a:stretch>
                  <a:fillRect l="-1503" b="-2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168D3-44E7-8542-99D2-945F6B7A6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77436-EC8C-4AA7-8F7E-35D67B363DD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80E6E67-601E-8E48-AA3F-DD91B539A5C1}"/>
              </a:ext>
            </a:extLst>
          </p:cNvPr>
          <p:cNvSpPr/>
          <p:nvPr/>
        </p:nvSpPr>
        <p:spPr>
          <a:xfrm>
            <a:off x="2060715" y="106680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FFF3DD5-D5FF-6B44-81F1-599A9EB93585}"/>
              </a:ext>
            </a:extLst>
          </p:cNvPr>
          <p:cNvCxnSpPr>
            <a:cxnSpLocks/>
          </p:cNvCxnSpPr>
          <p:nvPr/>
        </p:nvCxnSpPr>
        <p:spPr>
          <a:xfrm>
            <a:off x="2492410" y="128930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8A3FA042-630A-954D-B1DD-1814E155FB21}"/>
              </a:ext>
            </a:extLst>
          </p:cNvPr>
          <p:cNvSpPr/>
          <p:nvPr/>
        </p:nvSpPr>
        <p:spPr>
          <a:xfrm>
            <a:off x="2060714" y="179212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F4D171-9A05-9C46-9DC4-9F9EC67B0CE1}"/>
              </a:ext>
            </a:extLst>
          </p:cNvPr>
          <p:cNvCxnSpPr>
            <a:cxnSpLocks/>
            <a:stCxn id="35" idx="4"/>
            <a:endCxn id="37" idx="0"/>
          </p:cNvCxnSpPr>
          <p:nvPr/>
        </p:nvCxnSpPr>
        <p:spPr>
          <a:xfrm flipH="1">
            <a:off x="2276562" y="151180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48BF216E-6C67-194E-B981-300E4A7D72C8}"/>
              </a:ext>
            </a:extLst>
          </p:cNvPr>
          <p:cNvSpPr/>
          <p:nvPr/>
        </p:nvSpPr>
        <p:spPr>
          <a:xfrm>
            <a:off x="2898915" y="106680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BAA052D-944F-0E49-A20D-10C5FF38EE63}"/>
              </a:ext>
            </a:extLst>
          </p:cNvPr>
          <p:cNvCxnSpPr>
            <a:cxnSpLocks/>
          </p:cNvCxnSpPr>
          <p:nvPr/>
        </p:nvCxnSpPr>
        <p:spPr>
          <a:xfrm>
            <a:off x="3330610" y="128930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13C2A414-053F-EE43-8940-CCFE264B276A}"/>
              </a:ext>
            </a:extLst>
          </p:cNvPr>
          <p:cNvSpPr/>
          <p:nvPr/>
        </p:nvSpPr>
        <p:spPr>
          <a:xfrm>
            <a:off x="2898914" y="179212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4ECF97E-2522-9B4A-8A32-53A40F02F964}"/>
              </a:ext>
            </a:extLst>
          </p:cNvPr>
          <p:cNvCxnSpPr>
            <a:cxnSpLocks/>
            <a:stCxn id="39" idx="4"/>
            <a:endCxn id="41" idx="0"/>
          </p:cNvCxnSpPr>
          <p:nvPr/>
        </p:nvCxnSpPr>
        <p:spPr>
          <a:xfrm flipH="1">
            <a:off x="3114762" y="151180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2796E37B-B9F3-D444-95FB-A4FAF8B2960F}"/>
              </a:ext>
            </a:extLst>
          </p:cNvPr>
          <p:cNvSpPr/>
          <p:nvPr/>
        </p:nvSpPr>
        <p:spPr>
          <a:xfrm>
            <a:off x="3737115" y="106680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6269631-4E1F-7742-BD72-07FD8079D7C8}"/>
              </a:ext>
            </a:extLst>
          </p:cNvPr>
          <p:cNvCxnSpPr>
            <a:cxnSpLocks/>
          </p:cNvCxnSpPr>
          <p:nvPr/>
        </p:nvCxnSpPr>
        <p:spPr>
          <a:xfrm>
            <a:off x="4168810" y="128930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BF2F406B-DB40-DB43-BA46-6A167A08CA55}"/>
              </a:ext>
            </a:extLst>
          </p:cNvPr>
          <p:cNvSpPr/>
          <p:nvPr/>
        </p:nvSpPr>
        <p:spPr>
          <a:xfrm>
            <a:off x="3737114" y="179212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DC169F6-FC82-7745-8BF8-DFAD79166368}"/>
              </a:ext>
            </a:extLst>
          </p:cNvPr>
          <p:cNvCxnSpPr>
            <a:cxnSpLocks/>
            <a:stCxn id="43" idx="4"/>
            <a:endCxn id="45" idx="0"/>
          </p:cNvCxnSpPr>
          <p:nvPr/>
        </p:nvCxnSpPr>
        <p:spPr>
          <a:xfrm flipH="1">
            <a:off x="3952962" y="151180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3534627-95A5-6740-95C6-81FB26AE3557}"/>
              </a:ext>
            </a:extLst>
          </p:cNvPr>
          <p:cNvCxnSpPr>
            <a:cxnSpLocks/>
          </p:cNvCxnSpPr>
          <p:nvPr/>
        </p:nvCxnSpPr>
        <p:spPr>
          <a:xfrm>
            <a:off x="4622696" y="1289304"/>
            <a:ext cx="406505" cy="0"/>
          </a:xfrm>
          <a:prstGeom prst="straightConnector1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2219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4D9C9-298C-43E5-BF10-4B390778D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Robot Localization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097E7-4F17-4D6F-A865-12BF31C6F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519446"/>
            <a:ext cx="10972800" cy="4033756"/>
          </a:xfrm>
        </p:spPr>
        <p:txBody>
          <a:bodyPr>
            <a:normAutofit/>
          </a:bodyPr>
          <a:lstStyle/>
          <a:p>
            <a:r>
              <a:rPr lang="en-US" dirty="0"/>
              <a:t>The robot knows the map, but is short-sighted and doesn’t know its current position.</a:t>
            </a:r>
          </a:p>
          <a:p>
            <a:r>
              <a:rPr lang="en-US" dirty="0"/>
              <a:t>It aims to find its position as it moves and gains more information.</a:t>
            </a:r>
          </a:p>
          <a:p>
            <a:r>
              <a:rPr lang="en-US" dirty="0"/>
              <a:t>Robot moves (with errors): distance</a:t>
            </a:r>
          </a:p>
          <a:p>
            <a:r>
              <a:rPr lang="en-US" dirty="0"/>
              <a:t>Robot senses (with errors): landmarks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ACCD7-EAD0-4D58-8A64-F03275E5E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77436-EC8C-4AA7-8F7E-35D67B363DD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8CCE5C-A645-403A-AC06-C54D23771F86}"/>
              </a:ext>
            </a:extLst>
          </p:cNvPr>
          <p:cNvSpPr/>
          <p:nvPr/>
        </p:nvSpPr>
        <p:spPr>
          <a:xfrm>
            <a:off x="2693324" y="1213378"/>
            <a:ext cx="6324600" cy="765048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6" name="Delay 6">
            <a:extLst>
              <a:ext uri="{FF2B5EF4-FFF2-40B4-BE49-F238E27FC236}">
                <a16:creationId xmlns:a16="http://schemas.microsoft.com/office/drawing/2014/main" id="{FEFC181A-E95F-41C4-BC76-88BCC474C314}"/>
              </a:ext>
            </a:extLst>
          </p:cNvPr>
          <p:cNvSpPr/>
          <p:nvPr/>
        </p:nvSpPr>
        <p:spPr>
          <a:xfrm rot="16200000">
            <a:off x="3417986" y="1560088"/>
            <a:ext cx="531876" cy="304800"/>
          </a:xfrm>
          <a:prstGeom prst="flowChartDelay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" name="Delay 7">
            <a:extLst>
              <a:ext uri="{FF2B5EF4-FFF2-40B4-BE49-F238E27FC236}">
                <a16:creationId xmlns:a16="http://schemas.microsoft.com/office/drawing/2014/main" id="{821C8E81-8434-4FB7-B256-5A525CACEA4C}"/>
              </a:ext>
            </a:extLst>
          </p:cNvPr>
          <p:cNvSpPr/>
          <p:nvPr/>
        </p:nvSpPr>
        <p:spPr>
          <a:xfrm rot="16200000">
            <a:off x="4103786" y="1560087"/>
            <a:ext cx="531876" cy="304800"/>
          </a:xfrm>
          <a:prstGeom prst="flowChartDelay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8" name="Delay 8">
            <a:extLst>
              <a:ext uri="{FF2B5EF4-FFF2-40B4-BE49-F238E27FC236}">
                <a16:creationId xmlns:a16="http://schemas.microsoft.com/office/drawing/2014/main" id="{5F707F28-1510-4F16-AEF9-FB4021A5CB63}"/>
              </a:ext>
            </a:extLst>
          </p:cNvPr>
          <p:cNvSpPr/>
          <p:nvPr/>
        </p:nvSpPr>
        <p:spPr>
          <a:xfrm rot="16200000">
            <a:off x="7227986" y="1560088"/>
            <a:ext cx="531876" cy="304800"/>
          </a:xfrm>
          <a:prstGeom prst="flowChartDelay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75560E-EB32-48DD-A106-615D305FC6D5}"/>
              </a:ext>
            </a:extLst>
          </p:cNvPr>
          <p:cNvSpPr/>
          <p:nvPr/>
        </p:nvSpPr>
        <p:spPr>
          <a:xfrm>
            <a:off x="4640172" y="1407846"/>
            <a:ext cx="24309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ndara" panose="020E0502030303020204" pitchFamily="34" charset="0"/>
              </a:rPr>
              <a:t>3 landmark doors</a:t>
            </a:r>
          </a:p>
        </p:txBody>
      </p:sp>
      <p:pic>
        <p:nvPicPr>
          <p:cNvPr id="10" name="Content Placeholder 10" descr="Rat">
            <a:extLst>
              <a:ext uri="{FF2B5EF4-FFF2-40B4-BE49-F238E27FC236}">
                <a16:creationId xmlns:a16="http://schemas.microsoft.com/office/drawing/2014/main" id="{5C52CF23-AD7F-4E67-852E-BDD835C9E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5147" y="19098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6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3192-AB40-7340-B405-A4F1BF8F6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t=0</a:t>
            </a:r>
          </a:p>
        </p:txBody>
      </p:sp>
      <p:pic>
        <p:nvPicPr>
          <p:cNvPr id="11" name="Content Placeholder 10" descr="Rat">
            <a:extLst>
              <a:ext uri="{FF2B5EF4-FFF2-40B4-BE49-F238E27FC236}">
                <a16:creationId xmlns:a16="http://schemas.microsoft.com/office/drawing/2014/main" id="{F50C0E08-1A06-724D-8D2E-A9A089889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9399" y="2301240"/>
            <a:ext cx="609600" cy="609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49713-418C-1540-802B-D3E7CF44E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7BBDC2-EB6C-964A-8823-B81655CDF3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4600" y="3060531"/>
            <a:ext cx="6324600" cy="5943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513F623-0AB6-E54F-8118-58A8BB79C802}"/>
              </a:ext>
            </a:extLst>
          </p:cNvPr>
          <p:cNvSpPr/>
          <p:nvPr/>
        </p:nvSpPr>
        <p:spPr>
          <a:xfrm>
            <a:off x="3784600" y="1719072"/>
            <a:ext cx="6324600" cy="765048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8" name="Delay 7">
            <a:extLst>
              <a:ext uri="{FF2B5EF4-FFF2-40B4-BE49-F238E27FC236}">
                <a16:creationId xmlns:a16="http://schemas.microsoft.com/office/drawing/2014/main" id="{504A311D-A1BB-BD41-AD22-692DAC43D0F7}"/>
              </a:ext>
            </a:extLst>
          </p:cNvPr>
          <p:cNvSpPr/>
          <p:nvPr/>
        </p:nvSpPr>
        <p:spPr>
          <a:xfrm rot="16200000">
            <a:off x="5398262" y="2065781"/>
            <a:ext cx="531876" cy="304800"/>
          </a:xfrm>
          <a:prstGeom prst="flowChartDelay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9" name="Delay 8">
            <a:extLst>
              <a:ext uri="{FF2B5EF4-FFF2-40B4-BE49-F238E27FC236}">
                <a16:creationId xmlns:a16="http://schemas.microsoft.com/office/drawing/2014/main" id="{1C4925F1-8DBE-3D4A-BCC2-317CEC8DE347}"/>
              </a:ext>
            </a:extLst>
          </p:cNvPr>
          <p:cNvSpPr/>
          <p:nvPr/>
        </p:nvSpPr>
        <p:spPr>
          <a:xfrm rot="16200000">
            <a:off x="6363461" y="2065781"/>
            <a:ext cx="531876" cy="304800"/>
          </a:xfrm>
          <a:prstGeom prst="flowChartDelay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0" name="Delay 9">
            <a:extLst>
              <a:ext uri="{FF2B5EF4-FFF2-40B4-BE49-F238E27FC236}">
                <a16:creationId xmlns:a16="http://schemas.microsoft.com/office/drawing/2014/main" id="{67499E6B-5EA4-4E4F-AC85-81BE59D7050D}"/>
              </a:ext>
            </a:extLst>
          </p:cNvPr>
          <p:cNvSpPr/>
          <p:nvPr/>
        </p:nvSpPr>
        <p:spPr>
          <a:xfrm rot="16200000">
            <a:off x="7950961" y="2065781"/>
            <a:ext cx="531876" cy="304800"/>
          </a:xfrm>
          <a:prstGeom prst="flowChartDelay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104363-ED7A-F245-9B80-B9D9AD506349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4600" y="4231302"/>
            <a:ext cx="6324600" cy="5943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00BEF5-09BF-EB4F-A834-AE9B6BD496D0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4600" y="5349240"/>
            <a:ext cx="6324600" cy="59436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A2158A1-EB65-C840-954C-560087E6CD5A}"/>
              </a:ext>
            </a:extLst>
          </p:cNvPr>
          <p:cNvSpPr/>
          <p:nvPr/>
        </p:nvSpPr>
        <p:spPr>
          <a:xfrm>
            <a:off x="2108200" y="2910841"/>
            <a:ext cx="1676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Random Sampling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3B62D0-EF02-A247-8E45-16A8B8D40D3E}"/>
              </a:ext>
            </a:extLst>
          </p:cNvPr>
          <p:cNvSpPr/>
          <p:nvPr/>
        </p:nvSpPr>
        <p:spPr>
          <a:xfrm>
            <a:off x="2108200" y="4073823"/>
            <a:ext cx="1676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Sensor update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4CB04D-43DF-2644-AB66-858D68AA589C}"/>
              </a:ext>
            </a:extLst>
          </p:cNvPr>
          <p:cNvSpPr/>
          <p:nvPr/>
        </p:nvSpPr>
        <p:spPr>
          <a:xfrm>
            <a:off x="2108200" y="5230922"/>
            <a:ext cx="17583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Resampling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57C918-4AD6-1A4F-A356-C0818CC30AF5}"/>
              </a:ext>
            </a:extLst>
          </p:cNvPr>
          <p:cNvSpPr/>
          <p:nvPr/>
        </p:nvSpPr>
        <p:spPr>
          <a:xfrm>
            <a:off x="3218873" y="6399014"/>
            <a:ext cx="55002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https://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en.wikipedia.org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/wiki/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Monte_Carlo_localization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00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3192-AB40-7340-B405-A4F1BF8F6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t=1</a:t>
            </a:r>
          </a:p>
        </p:txBody>
      </p:sp>
      <p:pic>
        <p:nvPicPr>
          <p:cNvPr id="11" name="Content Placeholder 10" descr="Rat">
            <a:extLst>
              <a:ext uri="{FF2B5EF4-FFF2-40B4-BE49-F238E27FC236}">
                <a16:creationId xmlns:a16="http://schemas.microsoft.com/office/drawing/2014/main" id="{F50C0E08-1A06-724D-8D2E-A9A089889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4200" y="2327825"/>
            <a:ext cx="609600" cy="609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49713-418C-1540-802B-D3E7CF44E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13F623-0AB6-E54F-8118-58A8BB79C802}"/>
              </a:ext>
            </a:extLst>
          </p:cNvPr>
          <p:cNvSpPr/>
          <p:nvPr/>
        </p:nvSpPr>
        <p:spPr>
          <a:xfrm>
            <a:off x="3784600" y="1719072"/>
            <a:ext cx="6324600" cy="765048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8" name="Delay 7">
            <a:extLst>
              <a:ext uri="{FF2B5EF4-FFF2-40B4-BE49-F238E27FC236}">
                <a16:creationId xmlns:a16="http://schemas.microsoft.com/office/drawing/2014/main" id="{504A311D-A1BB-BD41-AD22-692DAC43D0F7}"/>
              </a:ext>
            </a:extLst>
          </p:cNvPr>
          <p:cNvSpPr/>
          <p:nvPr/>
        </p:nvSpPr>
        <p:spPr>
          <a:xfrm rot="16200000">
            <a:off x="5398262" y="2065781"/>
            <a:ext cx="531876" cy="304800"/>
          </a:xfrm>
          <a:prstGeom prst="flowChartDelay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9" name="Delay 8">
            <a:extLst>
              <a:ext uri="{FF2B5EF4-FFF2-40B4-BE49-F238E27FC236}">
                <a16:creationId xmlns:a16="http://schemas.microsoft.com/office/drawing/2014/main" id="{1C4925F1-8DBE-3D4A-BCC2-317CEC8DE347}"/>
              </a:ext>
            </a:extLst>
          </p:cNvPr>
          <p:cNvSpPr/>
          <p:nvPr/>
        </p:nvSpPr>
        <p:spPr>
          <a:xfrm rot="16200000">
            <a:off x="6363461" y="2065781"/>
            <a:ext cx="531876" cy="304800"/>
          </a:xfrm>
          <a:prstGeom prst="flowChartDelay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0" name="Delay 9">
            <a:extLst>
              <a:ext uri="{FF2B5EF4-FFF2-40B4-BE49-F238E27FC236}">
                <a16:creationId xmlns:a16="http://schemas.microsoft.com/office/drawing/2014/main" id="{67499E6B-5EA4-4E4F-AC85-81BE59D7050D}"/>
              </a:ext>
            </a:extLst>
          </p:cNvPr>
          <p:cNvSpPr/>
          <p:nvPr/>
        </p:nvSpPr>
        <p:spPr>
          <a:xfrm rot="16200000">
            <a:off x="7950961" y="2065781"/>
            <a:ext cx="531876" cy="304800"/>
          </a:xfrm>
          <a:prstGeom prst="flowChartDelay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2158A1-EB65-C840-954C-560087E6CD5A}"/>
              </a:ext>
            </a:extLst>
          </p:cNvPr>
          <p:cNvSpPr/>
          <p:nvPr/>
        </p:nvSpPr>
        <p:spPr>
          <a:xfrm>
            <a:off x="2108200" y="2910841"/>
            <a:ext cx="1676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Motion update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3B62D0-EF02-A247-8E45-16A8B8D40D3E}"/>
              </a:ext>
            </a:extLst>
          </p:cNvPr>
          <p:cNvSpPr/>
          <p:nvPr/>
        </p:nvSpPr>
        <p:spPr>
          <a:xfrm>
            <a:off x="2108200" y="4073823"/>
            <a:ext cx="1676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Sensor update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4CB04D-43DF-2644-AB66-858D68AA589C}"/>
              </a:ext>
            </a:extLst>
          </p:cNvPr>
          <p:cNvSpPr/>
          <p:nvPr/>
        </p:nvSpPr>
        <p:spPr>
          <a:xfrm>
            <a:off x="2108200" y="5230922"/>
            <a:ext cx="17891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Resampling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A41376-99D4-8341-97EB-7C3CBBEBBCD1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4600" y="3040886"/>
            <a:ext cx="6324600" cy="594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6C62A7-07C5-AD4D-8896-9928D5E8AF01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4600" y="4186258"/>
            <a:ext cx="6324600" cy="5943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D35578-7236-C249-ABD6-4D8F3A96FD9D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4600" y="5420699"/>
            <a:ext cx="6324600" cy="5943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A3B59B-F455-BA4C-9025-5B6C168F2FAD}"/>
              </a:ext>
            </a:extLst>
          </p:cNvPr>
          <p:cNvSpPr/>
          <p:nvPr/>
        </p:nvSpPr>
        <p:spPr>
          <a:xfrm>
            <a:off x="3218873" y="6399014"/>
            <a:ext cx="55002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https://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en.wikipedia.org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/wiki/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Monte_Carlo_localization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9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3192-AB40-7340-B405-A4F1BF8F6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t=2</a:t>
            </a:r>
          </a:p>
        </p:txBody>
      </p:sp>
      <p:pic>
        <p:nvPicPr>
          <p:cNvPr id="11" name="Content Placeholder 10" descr="Rat">
            <a:extLst>
              <a:ext uri="{FF2B5EF4-FFF2-40B4-BE49-F238E27FC236}">
                <a16:creationId xmlns:a16="http://schemas.microsoft.com/office/drawing/2014/main" id="{F50C0E08-1A06-724D-8D2E-A9A089889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4600" y="2327825"/>
            <a:ext cx="609600" cy="609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49713-418C-1540-802B-D3E7CF44E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13F623-0AB6-E54F-8118-58A8BB79C802}"/>
              </a:ext>
            </a:extLst>
          </p:cNvPr>
          <p:cNvSpPr/>
          <p:nvPr/>
        </p:nvSpPr>
        <p:spPr>
          <a:xfrm>
            <a:off x="3784600" y="1719072"/>
            <a:ext cx="6324600" cy="765048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8" name="Delay 7">
            <a:extLst>
              <a:ext uri="{FF2B5EF4-FFF2-40B4-BE49-F238E27FC236}">
                <a16:creationId xmlns:a16="http://schemas.microsoft.com/office/drawing/2014/main" id="{504A311D-A1BB-BD41-AD22-692DAC43D0F7}"/>
              </a:ext>
            </a:extLst>
          </p:cNvPr>
          <p:cNvSpPr/>
          <p:nvPr/>
        </p:nvSpPr>
        <p:spPr>
          <a:xfrm rot="16200000">
            <a:off x="5398262" y="2065781"/>
            <a:ext cx="531876" cy="304800"/>
          </a:xfrm>
          <a:prstGeom prst="flowChartDelay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9" name="Delay 8">
            <a:extLst>
              <a:ext uri="{FF2B5EF4-FFF2-40B4-BE49-F238E27FC236}">
                <a16:creationId xmlns:a16="http://schemas.microsoft.com/office/drawing/2014/main" id="{1C4925F1-8DBE-3D4A-BCC2-317CEC8DE347}"/>
              </a:ext>
            </a:extLst>
          </p:cNvPr>
          <p:cNvSpPr/>
          <p:nvPr/>
        </p:nvSpPr>
        <p:spPr>
          <a:xfrm rot="16200000">
            <a:off x="6363461" y="2065781"/>
            <a:ext cx="531876" cy="304800"/>
          </a:xfrm>
          <a:prstGeom prst="flowChartDelay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0" name="Delay 9">
            <a:extLst>
              <a:ext uri="{FF2B5EF4-FFF2-40B4-BE49-F238E27FC236}">
                <a16:creationId xmlns:a16="http://schemas.microsoft.com/office/drawing/2014/main" id="{67499E6B-5EA4-4E4F-AC85-81BE59D7050D}"/>
              </a:ext>
            </a:extLst>
          </p:cNvPr>
          <p:cNvSpPr/>
          <p:nvPr/>
        </p:nvSpPr>
        <p:spPr>
          <a:xfrm rot="16200000">
            <a:off x="7950961" y="2065781"/>
            <a:ext cx="531876" cy="304800"/>
          </a:xfrm>
          <a:prstGeom prst="flowChartDelay">
            <a:avLst/>
          </a:prstGeom>
          <a:solidFill>
            <a:schemeClr val="bg1"/>
          </a:solidFill>
          <a:ln w="38100">
            <a:noFill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2158A1-EB65-C840-954C-560087E6CD5A}"/>
              </a:ext>
            </a:extLst>
          </p:cNvPr>
          <p:cNvSpPr/>
          <p:nvPr/>
        </p:nvSpPr>
        <p:spPr>
          <a:xfrm>
            <a:off x="2108200" y="2910841"/>
            <a:ext cx="1676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Motion update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3B62D0-EF02-A247-8E45-16A8B8D40D3E}"/>
              </a:ext>
            </a:extLst>
          </p:cNvPr>
          <p:cNvSpPr/>
          <p:nvPr/>
        </p:nvSpPr>
        <p:spPr>
          <a:xfrm>
            <a:off x="2108200" y="4073823"/>
            <a:ext cx="1676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Sensor update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F4CB04D-43DF-2644-AB66-858D68AA589C}"/>
              </a:ext>
            </a:extLst>
          </p:cNvPr>
          <p:cNvSpPr/>
          <p:nvPr/>
        </p:nvSpPr>
        <p:spPr>
          <a:xfrm>
            <a:off x="2108200" y="5230922"/>
            <a:ext cx="17891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Resampling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B3894-5047-7F4B-8957-B5203663894C}"/>
              </a:ext>
            </a:extLst>
          </p:cNvPr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4600" y="3041319"/>
            <a:ext cx="6324600" cy="5943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3041E6-5162-E84F-BD65-B99F086A992C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4600" y="4186398"/>
            <a:ext cx="6324600" cy="5943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969E36-F8FD-0C41-A61D-64B9A92F0314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4600" y="5388342"/>
            <a:ext cx="6324600" cy="5943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98B5E3-9B53-4E4B-BED1-2EA0167CCD13}"/>
              </a:ext>
            </a:extLst>
          </p:cNvPr>
          <p:cNvSpPr/>
          <p:nvPr/>
        </p:nvSpPr>
        <p:spPr>
          <a:xfrm>
            <a:off x="3218873" y="6399014"/>
            <a:ext cx="55002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https://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en.wikipedia.org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/wiki/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Monte_Carlo_localization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3531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1EA07-DE2E-6F4C-B763-51CA76034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 of Particle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108F6-8569-FB4E-90EA-9DECC536E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Pros:</a:t>
            </a:r>
          </a:p>
          <a:p>
            <a:pPr lvl="1"/>
            <a:r>
              <a:rPr lang="en-US" dirty="0"/>
              <a:t>Easy to implement.</a:t>
            </a:r>
          </a:p>
          <a:p>
            <a:pPr lvl="1"/>
            <a:r>
              <a:rPr lang="en-US" dirty="0"/>
              <a:t>Work very well in many applications.</a:t>
            </a:r>
          </a:p>
          <a:p>
            <a:r>
              <a:rPr lang="en-US" dirty="0"/>
              <a:t>Cons</a:t>
            </a:r>
          </a:p>
          <a:p>
            <a:pPr lvl="1"/>
            <a:r>
              <a:rPr lang="en-US" dirty="0"/>
              <a:t>Don’t scale well in high-dim spaces since you need to generate a lot samples.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135A1-8243-BB4D-B0CA-6767C17FC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1035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CB44D-FFBE-4FD4-8E8A-DE2C0343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1ECAA-DA4F-459A-ACC6-91BD68861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Hidden Markov Models</a:t>
            </a:r>
          </a:p>
          <a:p>
            <a:r>
              <a:rPr lang="en-US" dirty="0"/>
              <a:t>Particle Filters</a:t>
            </a:r>
          </a:p>
          <a:p>
            <a:r>
              <a:rPr lang="en-US" dirty="0"/>
              <a:t>Kalman Filters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D25EB-491A-45A0-937D-B76D9C0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646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2C249-3E1B-44CA-A367-6B186D93E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B88541F-C95B-4DFD-B1C3-E01498E17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82910"/>
            <a:ext cx="10972800" cy="3870292"/>
          </a:xfrm>
        </p:spPr>
        <p:txBody>
          <a:bodyPr>
            <a:normAutofit/>
          </a:bodyPr>
          <a:lstStyle/>
          <a:p>
            <a:r>
              <a:rPr lang="en-US" dirty="0"/>
              <a:t>While sensing the current location and velocity of the tracking object, you predict its </a:t>
            </a:r>
            <a:r>
              <a:rPr lang="en-US" dirty="0">
                <a:solidFill>
                  <a:srgbClr val="FF0000"/>
                </a:solidFill>
              </a:rPr>
              <a:t>location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velocity</a:t>
            </a:r>
            <a:r>
              <a:rPr lang="en-US" dirty="0"/>
              <a:t> in near future.</a:t>
            </a:r>
          </a:p>
          <a:p>
            <a:r>
              <a:rPr lang="en-US" dirty="0"/>
              <a:t>Kalman filters: used for continuous random variable such Gaussian distribution.</a:t>
            </a:r>
          </a:p>
          <a:p>
            <a:r>
              <a:rPr lang="en-US" dirty="0"/>
              <a:t>In our study, we focus on location only and develop a simple Kalman filter.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57BFE-E4FB-47EC-9080-96259CC5A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pic>
        <p:nvPicPr>
          <p:cNvPr id="8" name="Graphic 7" descr="Bike">
            <a:extLst>
              <a:ext uri="{FF2B5EF4-FFF2-40B4-BE49-F238E27FC236}">
                <a16:creationId xmlns:a16="http://schemas.microsoft.com/office/drawing/2014/main" id="{41C634D7-5557-429C-BC68-B534EE67A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822823">
            <a:off x="4800600" y="1962650"/>
            <a:ext cx="503182" cy="503182"/>
          </a:xfrm>
          <a:prstGeom prst="rect">
            <a:avLst/>
          </a:prstGeom>
        </p:spPr>
      </p:pic>
      <p:pic>
        <p:nvPicPr>
          <p:cNvPr id="10" name="Graphic 9" descr="Car">
            <a:extLst>
              <a:ext uri="{FF2B5EF4-FFF2-40B4-BE49-F238E27FC236}">
                <a16:creationId xmlns:a16="http://schemas.microsoft.com/office/drawing/2014/main" id="{652500E6-9240-4AFB-98FC-0E5935A4C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14600" y="12176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7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07407E-6 C 0.02274 0.00532 0.04513 0.00671 0.07187 0.00625 C 0.09479 0.00069 0.10816 -0.00139 0.12691 -0.00857 C 0.14583 -0.01574 0.16319 -0.02963 0.18524 -0.03588 C 0.20503 -0.0551 0.22378 -0.05139 0.24479 -0.06968 " pathEditMode="relative" rAng="20880000" ptsTypes="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48" y="-213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48148E-6 L 0.34827 0.0055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1A8E5-8582-4A0F-8449-3474C95E7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EBDE46-DD81-4956-A328-083C47A23F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Probability density function (pdf): bell curve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box>
                          <m:box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box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EEBDE46-DD81-4956-A328-083C47A23F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0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CDA1B4-D014-4C75-A233-21574CD41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FE22E-DACD-42F7-BD8F-07F7746E0268}"/>
              </a:ext>
            </a:extLst>
          </p:cNvPr>
          <p:cNvSpPr/>
          <p:nvPr/>
        </p:nvSpPr>
        <p:spPr>
          <a:xfrm>
            <a:off x="3732310" y="6260921"/>
            <a:ext cx="4572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https://en.wikipedia.org/wiki/Normal_distribution</a:t>
            </a:r>
          </a:p>
        </p:txBody>
      </p:sp>
      <p:pic>
        <p:nvPicPr>
          <p:cNvPr id="7" name="Picture 6" descr="File:Normal Distribution PDF.svg">
            <a:extLst>
              <a:ext uri="{FF2B5EF4-FFF2-40B4-BE49-F238E27FC236}">
                <a16:creationId xmlns:a16="http://schemas.microsoft.com/office/drawing/2014/main" id="{51F19A8D-632D-E74A-A650-119455C4F9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00"/>
          <a:stretch/>
        </p:blipFill>
        <p:spPr bwMode="auto">
          <a:xfrm>
            <a:off x="3597310" y="3001459"/>
            <a:ext cx="4840902" cy="324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9774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03CD0-F79F-4FD1-B4A3-13FA9804D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D8FAF-E6BC-40A3-91D4-2D0F8D0A0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use Gaussian Distribution to track the location of an object, which of the following curve is the preferred goal?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C8096-0278-415F-AD52-F805D58DC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C30F44-FF02-41B3-A8E6-A62E9C017B89}"/>
              </a:ext>
            </a:extLst>
          </p:cNvPr>
          <p:cNvSpPr/>
          <p:nvPr/>
        </p:nvSpPr>
        <p:spPr>
          <a:xfrm>
            <a:off x="3086170" y="6109631"/>
            <a:ext cx="6264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ndara" panose="020E0502030303020204" pitchFamily="34" charset="0"/>
              </a:rPr>
              <a:t>The lower variance (higher peak), the more certain, the better!</a:t>
            </a:r>
          </a:p>
        </p:txBody>
      </p:sp>
      <p:pic>
        <p:nvPicPr>
          <p:cNvPr id="8" name="Picture 6" descr="File:Normal Distribution PDF.svg">
            <a:extLst>
              <a:ext uri="{FF2B5EF4-FFF2-40B4-BE49-F238E27FC236}">
                <a16:creationId xmlns:a16="http://schemas.microsoft.com/office/drawing/2014/main" id="{379F2416-504A-5C4D-B610-BFDEE3119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00"/>
          <a:stretch/>
        </p:blipFill>
        <p:spPr bwMode="auto">
          <a:xfrm>
            <a:off x="3457730" y="2817847"/>
            <a:ext cx="4980482" cy="334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Head with Gears">
            <a:extLst>
              <a:ext uri="{FF2B5EF4-FFF2-40B4-BE49-F238E27FC236}">
                <a16:creationId xmlns:a16="http://schemas.microsoft.com/office/drawing/2014/main" id="{0A996D32-AAFC-9B43-B7E3-2860C9307A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460"/>
          <a:stretch/>
        </p:blipFill>
        <p:spPr>
          <a:xfrm>
            <a:off x="-3" y="171651"/>
            <a:ext cx="7451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CB44D-FFBE-4FD4-8E8A-DE2C03432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1ECAA-DA4F-459A-ACC6-91BD68861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Hidden Markov Models (HMMs)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D25EB-491A-45A0-937D-B76D9C0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1865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EFA84-7C8C-804C-B8B3-D3676C0F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Gaussian Motion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B91DD904-F814-6645-9735-1D981BF7D2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428496"/>
                <a:ext cx="10972800" cy="3124706"/>
              </a:xfrm>
            </p:spPr>
            <p:txBody>
              <a:bodyPr/>
              <a:lstStyle/>
              <a:p>
                <a:r>
                  <a:rPr lang="en-US" dirty="0"/>
                  <a:t>Prior position: Gaussian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Motion: Gaussian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Posterior position: Gaussian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B91DD904-F814-6645-9735-1D981BF7D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428496"/>
                <a:ext cx="10972800" cy="3124706"/>
              </a:xfrm>
              <a:blipFill>
                <a:blip r:embed="rId2"/>
                <a:stretch>
                  <a:fillRect l="-1503" t="-810" b="-2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F66DB-7B6F-FB43-BF8E-9E95F924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984A33F2-6D82-934C-8FE2-7467A511D546}"/>
              </a:ext>
            </a:extLst>
          </p:cNvPr>
          <p:cNvSpPr/>
          <p:nvPr/>
        </p:nvSpPr>
        <p:spPr>
          <a:xfrm>
            <a:off x="2328862" y="1759666"/>
            <a:ext cx="2081213" cy="1065540"/>
          </a:xfrm>
          <a:custGeom>
            <a:avLst/>
            <a:gdLst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73566 w 7056164"/>
              <a:gd name="connsiteY0" fmla="*/ 2793365 h 2793365"/>
              <a:gd name="connsiteX1" fmla="*/ 3554969 w 7056164"/>
              <a:gd name="connsiteY1" fmla="*/ 0 h 2793365"/>
              <a:gd name="connsiteX2" fmla="*/ 6979194 w 7056164"/>
              <a:gd name="connsiteY2" fmla="*/ 2793365 h 2793365"/>
              <a:gd name="connsiteX3" fmla="*/ 73566 w 7056164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3079115 h 3079115"/>
              <a:gd name="connsiteX1" fmla="*/ 3452828 w 6905628"/>
              <a:gd name="connsiteY1" fmla="*/ 0 h 3079115"/>
              <a:gd name="connsiteX2" fmla="*/ 6905628 w 6905628"/>
              <a:gd name="connsiteY2" fmla="*/ 3079115 h 3079115"/>
              <a:gd name="connsiteX3" fmla="*/ 0 w 6905628"/>
              <a:gd name="connsiteY3" fmla="*/ 3079115 h 3079115"/>
              <a:gd name="connsiteX0" fmla="*/ 0 w 6997068"/>
              <a:gd name="connsiteY0" fmla="*/ 3079115 h 3170555"/>
              <a:gd name="connsiteX1" fmla="*/ 3452828 w 6997068"/>
              <a:gd name="connsiteY1" fmla="*/ 0 h 3170555"/>
              <a:gd name="connsiteX2" fmla="*/ 6997068 w 6997068"/>
              <a:gd name="connsiteY2" fmla="*/ 3170555 h 3170555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7068" h="3191352">
                <a:moveTo>
                  <a:pt x="0" y="3191352"/>
                </a:moveTo>
                <a:cubicBezTo>
                  <a:pt x="3444084" y="2797228"/>
                  <a:pt x="2286650" y="3469"/>
                  <a:pt x="3452828" y="4"/>
                </a:cubicBezTo>
                <a:cubicBezTo>
                  <a:pt x="4619006" y="-3461"/>
                  <a:pt x="3442498" y="2783458"/>
                  <a:pt x="6997068" y="3170559"/>
                </a:cubicBezTo>
              </a:path>
            </a:pathLst>
          </a:custGeom>
          <a:ln w="3810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AAD030-24B1-5740-895B-EE902934D73F}"/>
              </a:ext>
            </a:extLst>
          </p:cNvPr>
          <p:cNvCxnSpPr/>
          <p:nvPr/>
        </p:nvCxnSpPr>
        <p:spPr>
          <a:xfrm>
            <a:off x="2190749" y="2952734"/>
            <a:ext cx="62484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FA21EB-CB08-5F45-B676-026E40C97981}"/>
              </a:ext>
            </a:extLst>
          </p:cNvPr>
          <p:cNvCxnSpPr>
            <a:cxnSpLocks/>
          </p:cNvCxnSpPr>
          <p:nvPr/>
        </p:nvCxnSpPr>
        <p:spPr>
          <a:xfrm>
            <a:off x="4445210" y="2256819"/>
            <a:ext cx="1232039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riangle 5">
            <a:extLst>
              <a:ext uri="{FF2B5EF4-FFF2-40B4-BE49-F238E27FC236}">
                <a16:creationId xmlns:a16="http://schemas.microsoft.com/office/drawing/2014/main" id="{B1A535D0-56A2-7B44-B93A-76B674469F6E}"/>
              </a:ext>
            </a:extLst>
          </p:cNvPr>
          <p:cNvSpPr/>
          <p:nvPr/>
        </p:nvSpPr>
        <p:spPr>
          <a:xfrm>
            <a:off x="4606409" y="1498325"/>
            <a:ext cx="909638" cy="642938"/>
          </a:xfrm>
          <a:custGeom>
            <a:avLst/>
            <a:gdLst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73566 w 7056164"/>
              <a:gd name="connsiteY0" fmla="*/ 2793365 h 2793365"/>
              <a:gd name="connsiteX1" fmla="*/ 3554969 w 7056164"/>
              <a:gd name="connsiteY1" fmla="*/ 0 h 2793365"/>
              <a:gd name="connsiteX2" fmla="*/ 6979194 w 7056164"/>
              <a:gd name="connsiteY2" fmla="*/ 2793365 h 2793365"/>
              <a:gd name="connsiteX3" fmla="*/ 73566 w 7056164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3079115 h 3079115"/>
              <a:gd name="connsiteX1" fmla="*/ 3452828 w 6905628"/>
              <a:gd name="connsiteY1" fmla="*/ 0 h 3079115"/>
              <a:gd name="connsiteX2" fmla="*/ 6905628 w 6905628"/>
              <a:gd name="connsiteY2" fmla="*/ 3079115 h 3079115"/>
              <a:gd name="connsiteX3" fmla="*/ 0 w 6905628"/>
              <a:gd name="connsiteY3" fmla="*/ 3079115 h 3079115"/>
              <a:gd name="connsiteX0" fmla="*/ 0 w 6997068"/>
              <a:gd name="connsiteY0" fmla="*/ 3079115 h 3170555"/>
              <a:gd name="connsiteX1" fmla="*/ 3452828 w 6997068"/>
              <a:gd name="connsiteY1" fmla="*/ 0 h 3170555"/>
              <a:gd name="connsiteX2" fmla="*/ 6997068 w 6997068"/>
              <a:gd name="connsiteY2" fmla="*/ 3170555 h 3170555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7068" h="3191352">
                <a:moveTo>
                  <a:pt x="0" y="3191352"/>
                </a:moveTo>
                <a:cubicBezTo>
                  <a:pt x="3444084" y="2797228"/>
                  <a:pt x="2286650" y="3469"/>
                  <a:pt x="3452828" y="4"/>
                </a:cubicBezTo>
                <a:cubicBezTo>
                  <a:pt x="4619006" y="-3461"/>
                  <a:pt x="3442498" y="2783458"/>
                  <a:pt x="6997068" y="3170559"/>
                </a:cubicBezTo>
              </a:path>
            </a:pathLst>
          </a:cu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6" name="Triangle 5">
            <a:extLst>
              <a:ext uri="{FF2B5EF4-FFF2-40B4-BE49-F238E27FC236}">
                <a16:creationId xmlns:a16="http://schemas.microsoft.com/office/drawing/2014/main" id="{C04F50F6-A185-0149-BC87-74B6E4CAB902}"/>
              </a:ext>
            </a:extLst>
          </p:cNvPr>
          <p:cNvSpPr/>
          <p:nvPr/>
        </p:nvSpPr>
        <p:spPr>
          <a:xfrm>
            <a:off x="5680938" y="1063753"/>
            <a:ext cx="2558188" cy="1795937"/>
          </a:xfrm>
          <a:custGeom>
            <a:avLst/>
            <a:gdLst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73566 w 7056164"/>
              <a:gd name="connsiteY0" fmla="*/ 2793365 h 2793365"/>
              <a:gd name="connsiteX1" fmla="*/ 3554969 w 7056164"/>
              <a:gd name="connsiteY1" fmla="*/ 0 h 2793365"/>
              <a:gd name="connsiteX2" fmla="*/ 6979194 w 7056164"/>
              <a:gd name="connsiteY2" fmla="*/ 2793365 h 2793365"/>
              <a:gd name="connsiteX3" fmla="*/ 73566 w 7056164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3079115 h 3079115"/>
              <a:gd name="connsiteX1" fmla="*/ 3452828 w 6905628"/>
              <a:gd name="connsiteY1" fmla="*/ 0 h 3079115"/>
              <a:gd name="connsiteX2" fmla="*/ 6905628 w 6905628"/>
              <a:gd name="connsiteY2" fmla="*/ 3079115 h 3079115"/>
              <a:gd name="connsiteX3" fmla="*/ 0 w 6905628"/>
              <a:gd name="connsiteY3" fmla="*/ 3079115 h 3079115"/>
              <a:gd name="connsiteX0" fmla="*/ 0 w 6997068"/>
              <a:gd name="connsiteY0" fmla="*/ 3079115 h 3170555"/>
              <a:gd name="connsiteX1" fmla="*/ 3452828 w 6997068"/>
              <a:gd name="connsiteY1" fmla="*/ 0 h 3170555"/>
              <a:gd name="connsiteX2" fmla="*/ 6997068 w 6997068"/>
              <a:gd name="connsiteY2" fmla="*/ 3170555 h 3170555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7068" h="3191352">
                <a:moveTo>
                  <a:pt x="0" y="3191352"/>
                </a:moveTo>
                <a:cubicBezTo>
                  <a:pt x="3444084" y="2797228"/>
                  <a:pt x="2286650" y="3469"/>
                  <a:pt x="3452828" y="4"/>
                </a:cubicBezTo>
                <a:cubicBezTo>
                  <a:pt x="4619006" y="-3461"/>
                  <a:pt x="3442498" y="2783458"/>
                  <a:pt x="6997068" y="3170559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7A0522-0288-134C-8E6E-A0D11E90C9D7}"/>
              </a:ext>
            </a:extLst>
          </p:cNvPr>
          <p:cNvSpPr/>
          <p:nvPr/>
        </p:nvSpPr>
        <p:spPr>
          <a:xfrm>
            <a:off x="2753591" y="2583403"/>
            <a:ext cx="13019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Previous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B727D4-5EBA-7744-B656-87210CD66986}"/>
              </a:ext>
            </a:extLst>
          </p:cNvPr>
          <p:cNvSpPr/>
          <p:nvPr/>
        </p:nvSpPr>
        <p:spPr>
          <a:xfrm>
            <a:off x="4555200" y="2270917"/>
            <a:ext cx="1135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Motion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945290-9114-AB4B-9D62-9CF12A08B219}"/>
              </a:ext>
            </a:extLst>
          </p:cNvPr>
          <p:cNvSpPr/>
          <p:nvPr/>
        </p:nvSpPr>
        <p:spPr>
          <a:xfrm>
            <a:off x="6553348" y="2352215"/>
            <a:ext cx="785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200199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6" grpId="0" animBg="1"/>
      <p:bldP spid="3" grpId="0"/>
      <p:bldP spid="5" grpId="0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7593-BE68-784D-A5F7-7052576F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D4111C-7376-1841-9B5C-5277CCF1F0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265220"/>
                <a:ext cx="10972800" cy="3287982"/>
              </a:xfrm>
            </p:spPr>
            <p:txBody>
              <a:bodyPr/>
              <a:lstStyle/>
              <a:p>
                <a:r>
                  <a:rPr lang="en-US" dirty="0"/>
                  <a:t>Prior position: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Motion: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Posterior position: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=18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D4111C-7376-1841-9B5C-5277CCF1F0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265220"/>
                <a:ext cx="10972800" cy="3287982"/>
              </a:xfrm>
              <a:blipFill>
                <a:blip r:embed="rId2"/>
                <a:stretch>
                  <a:fillRect l="-1503" t="-1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0C9B0D-D9BC-1E44-85F4-01B9789D2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8F215708-FC72-1241-870F-A0FCF1618A49}"/>
              </a:ext>
            </a:extLst>
          </p:cNvPr>
          <p:cNvSpPr/>
          <p:nvPr/>
        </p:nvSpPr>
        <p:spPr>
          <a:xfrm>
            <a:off x="2328862" y="1759666"/>
            <a:ext cx="2081213" cy="1065540"/>
          </a:xfrm>
          <a:custGeom>
            <a:avLst/>
            <a:gdLst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73566 w 7056164"/>
              <a:gd name="connsiteY0" fmla="*/ 2793365 h 2793365"/>
              <a:gd name="connsiteX1" fmla="*/ 3554969 w 7056164"/>
              <a:gd name="connsiteY1" fmla="*/ 0 h 2793365"/>
              <a:gd name="connsiteX2" fmla="*/ 6979194 w 7056164"/>
              <a:gd name="connsiteY2" fmla="*/ 2793365 h 2793365"/>
              <a:gd name="connsiteX3" fmla="*/ 73566 w 7056164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3079115 h 3079115"/>
              <a:gd name="connsiteX1" fmla="*/ 3452828 w 6905628"/>
              <a:gd name="connsiteY1" fmla="*/ 0 h 3079115"/>
              <a:gd name="connsiteX2" fmla="*/ 6905628 w 6905628"/>
              <a:gd name="connsiteY2" fmla="*/ 3079115 h 3079115"/>
              <a:gd name="connsiteX3" fmla="*/ 0 w 6905628"/>
              <a:gd name="connsiteY3" fmla="*/ 3079115 h 3079115"/>
              <a:gd name="connsiteX0" fmla="*/ 0 w 6997068"/>
              <a:gd name="connsiteY0" fmla="*/ 3079115 h 3170555"/>
              <a:gd name="connsiteX1" fmla="*/ 3452828 w 6997068"/>
              <a:gd name="connsiteY1" fmla="*/ 0 h 3170555"/>
              <a:gd name="connsiteX2" fmla="*/ 6997068 w 6997068"/>
              <a:gd name="connsiteY2" fmla="*/ 3170555 h 3170555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7068" h="3191352">
                <a:moveTo>
                  <a:pt x="0" y="3191352"/>
                </a:moveTo>
                <a:cubicBezTo>
                  <a:pt x="3444084" y="2797228"/>
                  <a:pt x="2286650" y="3469"/>
                  <a:pt x="3452828" y="4"/>
                </a:cubicBezTo>
                <a:cubicBezTo>
                  <a:pt x="4619006" y="-3461"/>
                  <a:pt x="3442498" y="2783458"/>
                  <a:pt x="6997068" y="3170559"/>
                </a:cubicBezTo>
              </a:path>
            </a:pathLst>
          </a:custGeom>
          <a:ln w="3810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6B3DF3-B6D3-D140-A1E4-E255B3D7D342}"/>
              </a:ext>
            </a:extLst>
          </p:cNvPr>
          <p:cNvCxnSpPr/>
          <p:nvPr/>
        </p:nvCxnSpPr>
        <p:spPr>
          <a:xfrm>
            <a:off x="2190749" y="2952734"/>
            <a:ext cx="62484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B01170-ED75-9A4E-834C-9DCCA11835D7}"/>
              </a:ext>
            </a:extLst>
          </p:cNvPr>
          <p:cNvCxnSpPr>
            <a:cxnSpLocks/>
          </p:cNvCxnSpPr>
          <p:nvPr/>
        </p:nvCxnSpPr>
        <p:spPr>
          <a:xfrm>
            <a:off x="4610100" y="2256819"/>
            <a:ext cx="1232039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riangle 5">
            <a:extLst>
              <a:ext uri="{FF2B5EF4-FFF2-40B4-BE49-F238E27FC236}">
                <a16:creationId xmlns:a16="http://schemas.microsoft.com/office/drawing/2014/main" id="{2A918AF7-0A38-4140-B923-85BFBF8328A0}"/>
              </a:ext>
            </a:extLst>
          </p:cNvPr>
          <p:cNvSpPr/>
          <p:nvPr/>
        </p:nvSpPr>
        <p:spPr>
          <a:xfrm>
            <a:off x="4771299" y="1498325"/>
            <a:ext cx="909638" cy="642938"/>
          </a:xfrm>
          <a:custGeom>
            <a:avLst/>
            <a:gdLst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73566 w 7056164"/>
              <a:gd name="connsiteY0" fmla="*/ 2793365 h 2793365"/>
              <a:gd name="connsiteX1" fmla="*/ 3554969 w 7056164"/>
              <a:gd name="connsiteY1" fmla="*/ 0 h 2793365"/>
              <a:gd name="connsiteX2" fmla="*/ 6979194 w 7056164"/>
              <a:gd name="connsiteY2" fmla="*/ 2793365 h 2793365"/>
              <a:gd name="connsiteX3" fmla="*/ 73566 w 7056164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3079115 h 3079115"/>
              <a:gd name="connsiteX1" fmla="*/ 3452828 w 6905628"/>
              <a:gd name="connsiteY1" fmla="*/ 0 h 3079115"/>
              <a:gd name="connsiteX2" fmla="*/ 6905628 w 6905628"/>
              <a:gd name="connsiteY2" fmla="*/ 3079115 h 3079115"/>
              <a:gd name="connsiteX3" fmla="*/ 0 w 6905628"/>
              <a:gd name="connsiteY3" fmla="*/ 3079115 h 3079115"/>
              <a:gd name="connsiteX0" fmla="*/ 0 w 6997068"/>
              <a:gd name="connsiteY0" fmla="*/ 3079115 h 3170555"/>
              <a:gd name="connsiteX1" fmla="*/ 3452828 w 6997068"/>
              <a:gd name="connsiteY1" fmla="*/ 0 h 3170555"/>
              <a:gd name="connsiteX2" fmla="*/ 6997068 w 6997068"/>
              <a:gd name="connsiteY2" fmla="*/ 3170555 h 3170555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7068" h="3191352">
                <a:moveTo>
                  <a:pt x="0" y="3191352"/>
                </a:moveTo>
                <a:cubicBezTo>
                  <a:pt x="3444084" y="2797228"/>
                  <a:pt x="2286650" y="3469"/>
                  <a:pt x="3452828" y="4"/>
                </a:cubicBezTo>
                <a:cubicBezTo>
                  <a:pt x="4619006" y="-3461"/>
                  <a:pt x="3442498" y="2783458"/>
                  <a:pt x="6997068" y="3170559"/>
                </a:cubicBezTo>
              </a:path>
            </a:pathLst>
          </a:cu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0" name="Triangle 5">
            <a:extLst>
              <a:ext uri="{FF2B5EF4-FFF2-40B4-BE49-F238E27FC236}">
                <a16:creationId xmlns:a16="http://schemas.microsoft.com/office/drawing/2014/main" id="{D965C2BF-8B92-DB44-86D4-5588D5C1F049}"/>
              </a:ext>
            </a:extLst>
          </p:cNvPr>
          <p:cNvSpPr/>
          <p:nvPr/>
        </p:nvSpPr>
        <p:spPr>
          <a:xfrm>
            <a:off x="5680938" y="1063753"/>
            <a:ext cx="2558188" cy="1795937"/>
          </a:xfrm>
          <a:custGeom>
            <a:avLst/>
            <a:gdLst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73566 w 7056164"/>
              <a:gd name="connsiteY0" fmla="*/ 2793365 h 2793365"/>
              <a:gd name="connsiteX1" fmla="*/ 3554969 w 7056164"/>
              <a:gd name="connsiteY1" fmla="*/ 0 h 2793365"/>
              <a:gd name="connsiteX2" fmla="*/ 6979194 w 7056164"/>
              <a:gd name="connsiteY2" fmla="*/ 2793365 h 2793365"/>
              <a:gd name="connsiteX3" fmla="*/ 73566 w 7056164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3079115 h 3079115"/>
              <a:gd name="connsiteX1" fmla="*/ 3452828 w 6905628"/>
              <a:gd name="connsiteY1" fmla="*/ 0 h 3079115"/>
              <a:gd name="connsiteX2" fmla="*/ 6905628 w 6905628"/>
              <a:gd name="connsiteY2" fmla="*/ 3079115 h 3079115"/>
              <a:gd name="connsiteX3" fmla="*/ 0 w 6905628"/>
              <a:gd name="connsiteY3" fmla="*/ 3079115 h 3079115"/>
              <a:gd name="connsiteX0" fmla="*/ 0 w 6997068"/>
              <a:gd name="connsiteY0" fmla="*/ 3079115 h 3170555"/>
              <a:gd name="connsiteX1" fmla="*/ 3452828 w 6997068"/>
              <a:gd name="connsiteY1" fmla="*/ 0 h 3170555"/>
              <a:gd name="connsiteX2" fmla="*/ 6997068 w 6997068"/>
              <a:gd name="connsiteY2" fmla="*/ 3170555 h 3170555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7068" h="3191352">
                <a:moveTo>
                  <a:pt x="0" y="3191352"/>
                </a:moveTo>
                <a:cubicBezTo>
                  <a:pt x="3444084" y="2797228"/>
                  <a:pt x="2286650" y="3469"/>
                  <a:pt x="3452828" y="4"/>
                </a:cubicBezTo>
                <a:cubicBezTo>
                  <a:pt x="4619006" y="-3461"/>
                  <a:pt x="3442498" y="2783458"/>
                  <a:pt x="6997068" y="3170559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0AF55B-7ED3-3047-B511-9AFF8EEAE386}"/>
              </a:ext>
            </a:extLst>
          </p:cNvPr>
          <p:cNvSpPr/>
          <p:nvPr/>
        </p:nvSpPr>
        <p:spPr>
          <a:xfrm>
            <a:off x="2753591" y="2583403"/>
            <a:ext cx="13019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Previous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B286C9-CBE7-D84E-99FD-A24FFFB0CA62}"/>
              </a:ext>
            </a:extLst>
          </p:cNvPr>
          <p:cNvSpPr/>
          <p:nvPr/>
        </p:nvSpPr>
        <p:spPr>
          <a:xfrm>
            <a:off x="4720090" y="2270917"/>
            <a:ext cx="1135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Motion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1D1498-A833-1F4C-A620-DADE4A429DDB}"/>
              </a:ext>
            </a:extLst>
          </p:cNvPr>
          <p:cNvSpPr/>
          <p:nvPr/>
        </p:nvSpPr>
        <p:spPr>
          <a:xfrm>
            <a:off x="6553348" y="2352215"/>
            <a:ext cx="785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New</a:t>
            </a:r>
          </a:p>
        </p:txBody>
      </p:sp>
      <p:pic>
        <p:nvPicPr>
          <p:cNvPr id="14" name="Graphic 13" descr="Head with Gears">
            <a:extLst>
              <a:ext uri="{FF2B5EF4-FFF2-40B4-BE49-F238E27FC236}">
                <a16:creationId xmlns:a16="http://schemas.microsoft.com/office/drawing/2014/main" id="{5477B794-229A-864F-AA69-F0649E906B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460"/>
          <a:stretch/>
        </p:blipFill>
        <p:spPr>
          <a:xfrm>
            <a:off x="-3" y="171651"/>
            <a:ext cx="7451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9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EFA84-7C8C-804C-B8B3-D3676C0F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Gaussian Sensor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B91DD904-F814-6645-9735-1D981BF7D2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186857"/>
                <a:ext cx="10972800" cy="336634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Prior position: Gaussian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Sensor Measurement: Gaussian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Posterior position: Gaussian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box>
                          <m:box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box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B91DD904-F814-6645-9735-1D981BF7D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186857"/>
                <a:ext cx="10972800" cy="3366345"/>
              </a:xfrm>
              <a:blipFill>
                <a:blip r:embed="rId2"/>
                <a:stretch>
                  <a:fillRect l="-1387" t="-3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F66DB-7B6F-FB43-BF8E-9E95F924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984A33F2-6D82-934C-8FE2-7467A511D546}"/>
              </a:ext>
            </a:extLst>
          </p:cNvPr>
          <p:cNvSpPr/>
          <p:nvPr/>
        </p:nvSpPr>
        <p:spPr>
          <a:xfrm>
            <a:off x="2328862" y="1444895"/>
            <a:ext cx="3152777" cy="1225007"/>
          </a:xfrm>
          <a:custGeom>
            <a:avLst/>
            <a:gdLst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73566 w 7056164"/>
              <a:gd name="connsiteY0" fmla="*/ 2793365 h 2793365"/>
              <a:gd name="connsiteX1" fmla="*/ 3554969 w 7056164"/>
              <a:gd name="connsiteY1" fmla="*/ 0 h 2793365"/>
              <a:gd name="connsiteX2" fmla="*/ 6979194 w 7056164"/>
              <a:gd name="connsiteY2" fmla="*/ 2793365 h 2793365"/>
              <a:gd name="connsiteX3" fmla="*/ 73566 w 7056164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3079115 h 3079115"/>
              <a:gd name="connsiteX1" fmla="*/ 3452828 w 6905628"/>
              <a:gd name="connsiteY1" fmla="*/ 0 h 3079115"/>
              <a:gd name="connsiteX2" fmla="*/ 6905628 w 6905628"/>
              <a:gd name="connsiteY2" fmla="*/ 3079115 h 3079115"/>
              <a:gd name="connsiteX3" fmla="*/ 0 w 6905628"/>
              <a:gd name="connsiteY3" fmla="*/ 3079115 h 3079115"/>
              <a:gd name="connsiteX0" fmla="*/ 0 w 6997068"/>
              <a:gd name="connsiteY0" fmla="*/ 3079115 h 3170555"/>
              <a:gd name="connsiteX1" fmla="*/ 3452828 w 6997068"/>
              <a:gd name="connsiteY1" fmla="*/ 0 h 3170555"/>
              <a:gd name="connsiteX2" fmla="*/ 6997068 w 6997068"/>
              <a:gd name="connsiteY2" fmla="*/ 3170555 h 3170555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7068" h="3191352">
                <a:moveTo>
                  <a:pt x="0" y="3191352"/>
                </a:moveTo>
                <a:cubicBezTo>
                  <a:pt x="3444084" y="2797228"/>
                  <a:pt x="2286650" y="3469"/>
                  <a:pt x="3452828" y="4"/>
                </a:cubicBezTo>
                <a:cubicBezTo>
                  <a:pt x="4619006" y="-3461"/>
                  <a:pt x="3442498" y="2783458"/>
                  <a:pt x="6997068" y="3170559"/>
                </a:cubicBezTo>
              </a:path>
            </a:pathLst>
          </a:custGeom>
          <a:ln w="3810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AAD030-24B1-5740-895B-EE902934D73F}"/>
              </a:ext>
            </a:extLst>
          </p:cNvPr>
          <p:cNvCxnSpPr>
            <a:cxnSpLocks/>
          </p:cNvCxnSpPr>
          <p:nvPr/>
        </p:nvCxnSpPr>
        <p:spPr>
          <a:xfrm>
            <a:off x="2266950" y="2790815"/>
            <a:ext cx="37147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riangle 5">
            <a:extLst>
              <a:ext uri="{FF2B5EF4-FFF2-40B4-BE49-F238E27FC236}">
                <a16:creationId xmlns:a16="http://schemas.microsoft.com/office/drawing/2014/main" id="{B1A535D0-56A2-7B44-B93A-76B674469F6E}"/>
              </a:ext>
            </a:extLst>
          </p:cNvPr>
          <p:cNvSpPr/>
          <p:nvPr/>
        </p:nvSpPr>
        <p:spPr>
          <a:xfrm>
            <a:off x="3881440" y="1035975"/>
            <a:ext cx="1471612" cy="1633926"/>
          </a:xfrm>
          <a:custGeom>
            <a:avLst/>
            <a:gdLst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73566 w 7056164"/>
              <a:gd name="connsiteY0" fmla="*/ 2793365 h 2793365"/>
              <a:gd name="connsiteX1" fmla="*/ 3554969 w 7056164"/>
              <a:gd name="connsiteY1" fmla="*/ 0 h 2793365"/>
              <a:gd name="connsiteX2" fmla="*/ 6979194 w 7056164"/>
              <a:gd name="connsiteY2" fmla="*/ 2793365 h 2793365"/>
              <a:gd name="connsiteX3" fmla="*/ 73566 w 7056164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3079115 h 3079115"/>
              <a:gd name="connsiteX1" fmla="*/ 3452828 w 6905628"/>
              <a:gd name="connsiteY1" fmla="*/ 0 h 3079115"/>
              <a:gd name="connsiteX2" fmla="*/ 6905628 w 6905628"/>
              <a:gd name="connsiteY2" fmla="*/ 3079115 h 3079115"/>
              <a:gd name="connsiteX3" fmla="*/ 0 w 6905628"/>
              <a:gd name="connsiteY3" fmla="*/ 3079115 h 3079115"/>
              <a:gd name="connsiteX0" fmla="*/ 0 w 6997068"/>
              <a:gd name="connsiteY0" fmla="*/ 3079115 h 3170555"/>
              <a:gd name="connsiteX1" fmla="*/ 3452828 w 6997068"/>
              <a:gd name="connsiteY1" fmla="*/ 0 h 3170555"/>
              <a:gd name="connsiteX2" fmla="*/ 6997068 w 6997068"/>
              <a:gd name="connsiteY2" fmla="*/ 3170555 h 3170555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7068" h="3191352">
                <a:moveTo>
                  <a:pt x="0" y="3191352"/>
                </a:moveTo>
                <a:cubicBezTo>
                  <a:pt x="3444084" y="2797228"/>
                  <a:pt x="2286650" y="3469"/>
                  <a:pt x="3452828" y="4"/>
                </a:cubicBezTo>
                <a:cubicBezTo>
                  <a:pt x="4619006" y="-3461"/>
                  <a:pt x="3442498" y="2783458"/>
                  <a:pt x="6997068" y="3170559"/>
                </a:cubicBezTo>
              </a:path>
            </a:pathLst>
          </a:cu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6681B9-56E3-C04A-8223-F55DF00EAA99}"/>
              </a:ext>
            </a:extLst>
          </p:cNvPr>
          <p:cNvSpPr/>
          <p:nvPr/>
        </p:nvSpPr>
        <p:spPr>
          <a:xfrm>
            <a:off x="2749125" y="1444895"/>
            <a:ext cx="8114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Prior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AAFC04F-857B-6947-837F-95BF00B6B47C}"/>
              </a:ext>
            </a:extLst>
          </p:cNvPr>
          <p:cNvSpPr/>
          <p:nvPr/>
        </p:nvSpPr>
        <p:spPr>
          <a:xfrm>
            <a:off x="4866337" y="1200051"/>
            <a:ext cx="20392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Sensor Measurement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FF5250-2575-4346-BA21-B0B64C4E109B}"/>
              </a:ext>
            </a:extLst>
          </p:cNvPr>
          <p:cNvSpPr/>
          <p:nvPr/>
        </p:nvSpPr>
        <p:spPr>
          <a:xfrm>
            <a:off x="7034217" y="2111837"/>
            <a:ext cx="272713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andara" panose="020E0502030303020204" pitchFamily="34" charset="0"/>
              </a:rPr>
              <a:t>How is Posterior?</a:t>
            </a:r>
          </a:p>
        </p:txBody>
      </p:sp>
    </p:spTree>
    <p:extLst>
      <p:ext uri="{BB962C8B-B14F-4D97-AF65-F5344CB8AC3E}">
        <p14:creationId xmlns:p14="http://schemas.microsoft.com/office/powerpoint/2010/main" val="160569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5" grpId="0"/>
      <p:bldP spid="7" grpId="0"/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B8EFA84-7C8C-804C-B8B3-D3676C0FBA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Quiz: How Big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B8EFA84-7C8C-804C-B8B3-D3676C0FBA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F66DB-7B6F-FB43-BF8E-9E95F924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984A33F2-6D82-934C-8FE2-7467A511D546}"/>
              </a:ext>
            </a:extLst>
          </p:cNvPr>
          <p:cNvSpPr/>
          <p:nvPr/>
        </p:nvSpPr>
        <p:spPr>
          <a:xfrm>
            <a:off x="2114550" y="1673495"/>
            <a:ext cx="2795588" cy="1225007"/>
          </a:xfrm>
          <a:custGeom>
            <a:avLst/>
            <a:gdLst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73566 w 7056164"/>
              <a:gd name="connsiteY0" fmla="*/ 2793365 h 2793365"/>
              <a:gd name="connsiteX1" fmla="*/ 3554969 w 7056164"/>
              <a:gd name="connsiteY1" fmla="*/ 0 h 2793365"/>
              <a:gd name="connsiteX2" fmla="*/ 6979194 w 7056164"/>
              <a:gd name="connsiteY2" fmla="*/ 2793365 h 2793365"/>
              <a:gd name="connsiteX3" fmla="*/ 73566 w 7056164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3079115 h 3079115"/>
              <a:gd name="connsiteX1" fmla="*/ 3452828 w 6905628"/>
              <a:gd name="connsiteY1" fmla="*/ 0 h 3079115"/>
              <a:gd name="connsiteX2" fmla="*/ 6905628 w 6905628"/>
              <a:gd name="connsiteY2" fmla="*/ 3079115 h 3079115"/>
              <a:gd name="connsiteX3" fmla="*/ 0 w 6905628"/>
              <a:gd name="connsiteY3" fmla="*/ 3079115 h 3079115"/>
              <a:gd name="connsiteX0" fmla="*/ 0 w 6997068"/>
              <a:gd name="connsiteY0" fmla="*/ 3079115 h 3170555"/>
              <a:gd name="connsiteX1" fmla="*/ 3452828 w 6997068"/>
              <a:gd name="connsiteY1" fmla="*/ 0 h 3170555"/>
              <a:gd name="connsiteX2" fmla="*/ 6997068 w 6997068"/>
              <a:gd name="connsiteY2" fmla="*/ 3170555 h 3170555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7068" h="3191352">
                <a:moveTo>
                  <a:pt x="0" y="3191352"/>
                </a:moveTo>
                <a:cubicBezTo>
                  <a:pt x="3444084" y="2797228"/>
                  <a:pt x="2286650" y="3469"/>
                  <a:pt x="3452828" y="4"/>
                </a:cubicBezTo>
                <a:cubicBezTo>
                  <a:pt x="4619006" y="-3461"/>
                  <a:pt x="3442498" y="2783458"/>
                  <a:pt x="6997068" y="3170559"/>
                </a:cubicBezTo>
              </a:path>
            </a:pathLst>
          </a:custGeom>
          <a:ln w="3810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AAD030-24B1-5740-895B-EE902934D73F}"/>
              </a:ext>
            </a:extLst>
          </p:cNvPr>
          <p:cNvCxnSpPr>
            <a:cxnSpLocks/>
          </p:cNvCxnSpPr>
          <p:nvPr/>
        </p:nvCxnSpPr>
        <p:spPr>
          <a:xfrm>
            <a:off x="2114550" y="3019415"/>
            <a:ext cx="29337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riangle 5">
            <a:extLst>
              <a:ext uri="{FF2B5EF4-FFF2-40B4-BE49-F238E27FC236}">
                <a16:creationId xmlns:a16="http://schemas.microsoft.com/office/drawing/2014/main" id="{B1A535D0-56A2-7B44-B93A-76B674469F6E}"/>
              </a:ext>
            </a:extLst>
          </p:cNvPr>
          <p:cNvSpPr/>
          <p:nvPr/>
        </p:nvSpPr>
        <p:spPr>
          <a:xfrm>
            <a:off x="3309940" y="1264575"/>
            <a:ext cx="1471612" cy="1633926"/>
          </a:xfrm>
          <a:custGeom>
            <a:avLst/>
            <a:gdLst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73566 w 7056164"/>
              <a:gd name="connsiteY0" fmla="*/ 2793365 h 2793365"/>
              <a:gd name="connsiteX1" fmla="*/ 3554969 w 7056164"/>
              <a:gd name="connsiteY1" fmla="*/ 0 h 2793365"/>
              <a:gd name="connsiteX2" fmla="*/ 6979194 w 7056164"/>
              <a:gd name="connsiteY2" fmla="*/ 2793365 h 2793365"/>
              <a:gd name="connsiteX3" fmla="*/ 73566 w 7056164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3079115 h 3079115"/>
              <a:gd name="connsiteX1" fmla="*/ 3452828 w 6905628"/>
              <a:gd name="connsiteY1" fmla="*/ 0 h 3079115"/>
              <a:gd name="connsiteX2" fmla="*/ 6905628 w 6905628"/>
              <a:gd name="connsiteY2" fmla="*/ 3079115 h 3079115"/>
              <a:gd name="connsiteX3" fmla="*/ 0 w 6905628"/>
              <a:gd name="connsiteY3" fmla="*/ 3079115 h 3079115"/>
              <a:gd name="connsiteX0" fmla="*/ 0 w 6997068"/>
              <a:gd name="connsiteY0" fmla="*/ 3079115 h 3170555"/>
              <a:gd name="connsiteX1" fmla="*/ 3452828 w 6997068"/>
              <a:gd name="connsiteY1" fmla="*/ 0 h 3170555"/>
              <a:gd name="connsiteX2" fmla="*/ 6997068 w 6997068"/>
              <a:gd name="connsiteY2" fmla="*/ 3170555 h 3170555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7068" h="3191352">
                <a:moveTo>
                  <a:pt x="0" y="3191352"/>
                </a:moveTo>
                <a:cubicBezTo>
                  <a:pt x="3444084" y="2797228"/>
                  <a:pt x="2286650" y="3469"/>
                  <a:pt x="3452828" y="4"/>
                </a:cubicBezTo>
                <a:cubicBezTo>
                  <a:pt x="4619006" y="-3461"/>
                  <a:pt x="3442498" y="2783458"/>
                  <a:pt x="6997068" y="3170559"/>
                </a:cubicBezTo>
              </a:path>
            </a:pathLst>
          </a:cu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5BC92F1-0E9F-A74A-8B97-BACEFEA31AB9}"/>
                  </a:ext>
                </a:extLst>
              </p:cNvPr>
              <p:cNvSpPr/>
              <p:nvPr/>
            </p:nvSpPr>
            <p:spPr>
              <a:xfrm>
                <a:off x="2630595" y="3122285"/>
                <a:ext cx="50988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32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5BC92F1-0E9F-A74A-8B97-BACEFEA31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595" y="3122285"/>
                <a:ext cx="509883" cy="584775"/>
              </a:xfrm>
              <a:prstGeom prst="rect">
                <a:avLst/>
              </a:prstGeom>
              <a:blipFill>
                <a:blip r:embed="rId5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B36582-722E-6C45-9B62-78D4F90FD75B}"/>
              </a:ext>
            </a:extLst>
          </p:cNvPr>
          <p:cNvCxnSpPr>
            <a:cxnSpLocks/>
          </p:cNvCxnSpPr>
          <p:nvPr/>
        </p:nvCxnSpPr>
        <p:spPr>
          <a:xfrm flipV="1">
            <a:off x="2876550" y="2988604"/>
            <a:ext cx="0" cy="2633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riangle 5">
            <a:extLst>
              <a:ext uri="{FF2B5EF4-FFF2-40B4-BE49-F238E27FC236}">
                <a16:creationId xmlns:a16="http://schemas.microsoft.com/office/drawing/2014/main" id="{F1C4963E-AD0E-464C-8815-A78BC73AA39E}"/>
              </a:ext>
            </a:extLst>
          </p:cNvPr>
          <p:cNvSpPr/>
          <p:nvPr/>
        </p:nvSpPr>
        <p:spPr>
          <a:xfrm>
            <a:off x="4414836" y="3074584"/>
            <a:ext cx="2795588" cy="1225007"/>
          </a:xfrm>
          <a:custGeom>
            <a:avLst/>
            <a:gdLst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73566 w 7056164"/>
              <a:gd name="connsiteY0" fmla="*/ 2793365 h 2793365"/>
              <a:gd name="connsiteX1" fmla="*/ 3554969 w 7056164"/>
              <a:gd name="connsiteY1" fmla="*/ 0 h 2793365"/>
              <a:gd name="connsiteX2" fmla="*/ 6979194 w 7056164"/>
              <a:gd name="connsiteY2" fmla="*/ 2793365 h 2793365"/>
              <a:gd name="connsiteX3" fmla="*/ 73566 w 7056164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3079115 h 3079115"/>
              <a:gd name="connsiteX1" fmla="*/ 3452828 w 6905628"/>
              <a:gd name="connsiteY1" fmla="*/ 0 h 3079115"/>
              <a:gd name="connsiteX2" fmla="*/ 6905628 w 6905628"/>
              <a:gd name="connsiteY2" fmla="*/ 3079115 h 3079115"/>
              <a:gd name="connsiteX3" fmla="*/ 0 w 6905628"/>
              <a:gd name="connsiteY3" fmla="*/ 3079115 h 3079115"/>
              <a:gd name="connsiteX0" fmla="*/ 0 w 6997068"/>
              <a:gd name="connsiteY0" fmla="*/ 3079115 h 3170555"/>
              <a:gd name="connsiteX1" fmla="*/ 3452828 w 6997068"/>
              <a:gd name="connsiteY1" fmla="*/ 0 h 3170555"/>
              <a:gd name="connsiteX2" fmla="*/ 6997068 w 6997068"/>
              <a:gd name="connsiteY2" fmla="*/ 3170555 h 3170555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7068" h="3191352">
                <a:moveTo>
                  <a:pt x="0" y="3191352"/>
                </a:moveTo>
                <a:cubicBezTo>
                  <a:pt x="3444084" y="2797228"/>
                  <a:pt x="2286650" y="3469"/>
                  <a:pt x="3452828" y="4"/>
                </a:cubicBezTo>
                <a:cubicBezTo>
                  <a:pt x="4619006" y="-3461"/>
                  <a:pt x="3442498" y="2783458"/>
                  <a:pt x="6997068" y="3170559"/>
                </a:cubicBezTo>
              </a:path>
            </a:pathLst>
          </a:custGeom>
          <a:ln w="3810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E9BAF6F-85BC-D449-A4DF-56C3E2873FC4}"/>
              </a:ext>
            </a:extLst>
          </p:cNvPr>
          <p:cNvCxnSpPr>
            <a:cxnSpLocks/>
          </p:cNvCxnSpPr>
          <p:nvPr/>
        </p:nvCxnSpPr>
        <p:spPr>
          <a:xfrm>
            <a:off x="4414836" y="4420504"/>
            <a:ext cx="29337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riangle 5">
            <a:extLst>
              <a:ext uri="{FF2B5EF4-FFF2-40B4-BE49-F238E27FC236}">
                <a16:creationId xmlns:a16="http://schemas.microsoft.com/office/drawing/2014/main" id="{0F8C8D7A-7DE6-A848-90FB-6A915C1E3801}"/>
              </a:ext>
            </a:extLst>
          </p:cNvPr>
          <p:cNvSpPr/>
          <p:nvPr/>
        </p:nvSpPr>
        <p:spPr>
          <a:xfrm>
            <a:off x="5610226" y="2665664"/>
            <a:ext cx="1471612" cy="1633926"/>
          </a:xfrm>
          <a:custGeom>
            <a:avLst/>
            <a:gdLst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73566 w 7056164"/>
              <a:gd name="connsiteY0" fmla="*/ 2793365 h 2793365"/>
              <a:gd name="connsiteX1" fmla="*/ 3554969 w 7056164"/>
              <a:gd name="connsiteY1" fmla="*/ 0 h 2793365"/>
              <a:gd name="connsiteX2" fmla="*/ 6979194 w 7056164"/>
              <a:gd name="connsiteY2" fmla="*/ 2793365 h 2793365"/>
              <a:gd name="connsiteX3" fmla="*/ 73566 w 7056164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3079115 h 3079115"/>
              <a:gd name="connsiteX1" fmla="*/ 3452828 w 6905628"/>
              <a:gd name="connsiteY1" fmla="*/ 0 h 3079115"/>
              <a:gd name="connsiteX2" fmla="*/ 6905628 w 6905628"/>
              <a:gd name="connsiteY2" fmla="*/ 3079115 h 3079115"/>
              <a:gd name="connsiteX3" fmla="*/ 0 w 6905628"/>
              <a:gd name="connsiteY3" fmla="*/ 3079115 h 3079115"/>
              <a:gd name="connsiteX0" fmla="*/ 0 w 6997068"/>
              <a:gd name="connsiteY0" fmla="*/ 3079115 h 3170555"/>
              <a:gd name="connsiteX1" fmla="*/ 3452828 w 6997068"/>
              <a:gd name="connsiteY1" fmla="*/ 0 h 3170555"/>
              <a:gd name="connsiteX2" fmla="*/ 6997068 w 6997068"/>
              <a:gd name="connsiteY2" fmla="*/ 3170555 h 3170555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7068" h="3191352">
                <a:moveTo>
                  <a:pt x="0" y="3191352"/>
                </a:moveTo>
                <a:cubicBezTo>
                  <a:pt x="3444084" y="2797228"/>
                  <a:pt x="2286650" y="3469"/>
                  <a:pt x="3452828" y="4"/>
                </a:cubicBezTo>
                <a:cubicBezTo>
                  <a:pt x="4619006" y="-3461"/>
                  <a:pt x="3442498" y="2783458"/>
                  <a:pt x="6997068" y="3170559"/>
                </a:cubicBezTo>
              </a:path>
            </a:pathLst>
          </a:cu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42569A0-25CA-BE44-B4E9-49544AEB7F68}"/>
                  </a:ext>
                </a:extLst>
              </p:cNvPr>
              <p:cNvSpPr/>
              <p:nvPr/>
            </p:nvSpPr>
            <p:spPr>
              <a:xfrm>
                <a:off x="5921481" y="4523374"/>
                <a:ext cx="50988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32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42569A0-25CA-BE44-B4E9-49544AEB7F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81" y="4523374"/>
                <a:ext cx="509883" cy="584775"/>
              </a:xfrm>
              <a:prstGeom prst="rect">
                <a:avLst/>
              </a:prstGeom>
              <a:blipFill>
                <a:blip r:embed="rId6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01A7E00-C7F4-6645-A6B6-64DECA0DD5FC}"/>
              </a:ext>
            </a:extLst>
          </p:cNvPr>
          <p:cNvCxnSpPr>
            <a:cxnSpLocks/>
          </p:cNvCxnSpPr>
          <p:nvPr/>
        </p:nvCxnSpPr>
        <p:spPr>
          <a:xfrm flipV="1">
            <a:off x="6167436" y="4389693"/>
            <a:ext cx="0" cy="2633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riangle 5">
            <a:extLst>
              <a:ext uri="{FF2B5EF4-FFF2-40B4-BE49-F238E27FC236}">
                <a16:creationId xmlns:a16="http://schemas.microsoft.com/office/drawing/2014/main" id="{131653DE-6533-6B4F-9A51-1D4E36A01915}"/>
              </a:ext>
            </a:extLst>
          </p:cNvPr>
          <p:cNvSpPr/>
          <p:nvPr/>
        </p:nvSpPr>
        <p:spPr>
          <a:xfrm>
            <a:off x="7178777" y="4084234"/>
            <a:ext cx="2795588" cy="1225007"/>
          </a:xfrm>
          <a:custGeom>
            <a:avLst/>
            <a:gdLst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73566 w 7056164"/>
              <a:gd name="connsiteY0" fmla="*/ 2793365 h 2793365"/>
              <a:gd name="connsiteX1" fmla="*/ 3554969 w 7056164"/>
              <a:gd name="connsiteY1" fmla="*/ 0 h 2793365"/>
              <a:gd name="connsiteX2" fmla="*/ 6979194 w 7056164"/>
              <a:gd name="connsiteY2" fmla="*/ 2793365 h 2793365"/>
              <a:gd name="connsiteX3" fmla="*/ 73566 w 7056164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3079115 h 3079115"/>
              <a:gd name="connsiteX1" fmla="*/ 3452828 w 6905628"/>
              <a:gd name="connsiteY1" fmla="*/ 0 h 3079115"/>
              <a:gd name="connsiteX2" fmla="*/ 6905628 w 6905628"/>
              <a:gd name="connsiteY2" fmla="*/ 3079115 h 3079115"/>
              <a:gd name="connsiteX3" fmla="*/ 0 w 6905628"/>
              <a:gd name="connsiteY3" fmla="*/ 3079115 h 3079115"/>
              <a:gd name="connsiteX0" fmla="*/ 0 w 6997068"/>
              <a:gd name="connsiteY0" fmla="*/ 3079115 h 3170555"/>
              <a:gd name="connsiteX1" fmla="*/ 3452828 w 6997068"/>
              <a:gd name="connsiteY1" fmla="*/ 0 h 3170555"/>
              <a:gd name="connsiteX2" fmla="*/ 6997068 w 6997068"/>
              <a:gd name="connsiteY2" fmla="*/ 3170555 h 3170555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7068" h="3191352">
                <a:moveTo>
                  <a:pt x="0" y="3191352"/>
                </a:moveTo>
                <a:cubicBezTo>
                  <a:pt x="3444084" y="2797228"/>
                  <a:pt x="2286650" y="3469"/>
                  <a:pt x="3452828" y="4"/>
                </a:cubicBezTo>
                <a:cubicBezTo>
                  <a:pt x="4619006" y="-3461"/>
                  <a:pt x="3442498" y="2783458"/>
                  <a:pt x="6997068" y="3170559"/>
                </a:cubicBezTo>
              </a:path>
            </a:pathLst>
          </a:custGeom>
          <a:ln w="3810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E187B53-BB5C-0347-AB2D-758D847385E2}"/>
              </a:ext>
            </a:extLst>
          </p:cNvPr>
          <p:cNvCxnSpPr>
            <a:cxnSpLocks/>
          </p:cNvCxnSpPr>
          <p:nvPr/>
        </p:nvCxnSpPr>
        <p:spPr>
          <a:xfrm>
            <a:off x="7178777" y="5430154"/>
            <a:ext cx="29337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riangle 5">
            <a:extLst>
              <a:ext uri="{FF2B5EF4-FFF2-40B4-BE49-F238E27FC236}">
                <a16:creationId xmlns:a16="http://schemas.microsoft.com/office/drawing/2014/main" id="{DE7A9963-6BB2-DF43-9FCE-F91EDFBC523D}"/>
              </a:ext>
            </a:extLst>
          </p:cNvPr>
          <p:cNvSpPr/>
          <p:nvPr/>
        </p:nvSpPr>
        <p:spPr>
          <a:xfrm>
            <a:off x="8374167" y="3675314"/>
            <a:ext cx="1471612" cy="1633926"/>
          </a:xfrm>
          <a:custGeom>
            <a:avLst/>
            <a:gdLst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73566 w 7056164"/>
              <a:gd name="connsiteY0" fmla="*/ 2793365 h 2793365"/>
              <a:gd name="connsiteX1" fmla="*/ 3554969 w 7056164"/>
              <a:gd name="connsiteY1" fmla="*/ 0 h 2793365"/>
              <a:gd name="connsiteX2" fmla="*/ 6979194 w 7056164"/>
              <a:gd name="connsiteY2" fmla="*/ 2793365 h 2793365"/>
              <a:gd name="connsiteX3" fmla="*/ 73566 w 7056164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3079115 h 3079115"/>
              <a:gd name="connsiteX1" fmla="*/ 3452828 w 6905628"/>
              <a:gd name="connsiteY1" fmla="*/ 0 h 3079115"/>
              <a:gd name="connsiteX2" fmla="*/ 6905628 w 6905628"/>
              <a:gd name="connsiteY2" fmla="*/ 3079115 h 3079115"/>
              <a:gd name="connsiteX3" fmla="*/ 0 w 6905628"/>
              <a:gd name="connsiteY3" fmla="*/ 3079115 h 3079115"/>
              <a:gd name="connsiteX0" fmla="*/ 0 w 6997068"/>
              <a:gd name="connsiteY0" fmla="*/ 3079115 h 3170555"/>
              <a:gd name="connsiteX1" fmla="*/ 3452828 w 6997068"/>
              <a:gd name="connsiteY1" fmla="*/ 0 h 3170555"/>
              <a:gd name="connsiteX2" fmla="*/ 6997068 w 6997068"/>
              <a:gd name="connsiteY2" fmla="*/ 3170555 h 3170555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7068" h="3191352">
                <a:moveTo>
                  <a:pt x="0" y="3191352"/>
                </a:moveTo>
                <a:cubicBezTo>
                  <a:pt x="3444084" y="2797228"/>
                  <a:pt x="2286650" y="3469"/>
                  <a:pt x="3452828" y="4"/>
                </a:cubicBezTo>
                <a:cubicBezTo>
                  <a:pt x="4619006" y="-3461"/>
                  <a:pt x="3442498" y="2783458"/>
                  <a:pt x="6997068" y="3170559"/>
                </a:cubicBezTo>
              </a:path>
            </a:pathLst>
          </a:cu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2B75682-6D2C-8D40-87EA-7D975354B024}"/>
                  </a:ext>
                </a:extLst>
              </p:cNvPr>
              <p:cNvSpPr/>
              <p:nvPr/>
            </p:nvSpPr>
            <p:spPr>
              <a:xfrm>
                <a:off x="9256922" y="5533024"/>
                <a:ext cx="50988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32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2B75682-6D2C-8D40-87EA-7D975354B0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922" y="5533024"/>
                <a:ext cx="509883" cy="584775"/>
              </a:xfrm>
              <a:prstGeom prst="rect">
                <a:avLst/>
              </a:prstGeom>
              <a:blipFill>
                <a:blip r:embed="rId7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D398BA0-C358-CD4B-A7FB-39F2E6C8C270}"/>
              </a:ext>
            </a:extLst>
          </p:cNvPr>
          <p:cNvCxnSpPr>
            <a:cxnSpLocks/>
          </p:cNvCxnSpPr>
          <p:nvPr/>
        </p:nvCxnSpPr>
        <p:spPr>
          <a:xfrm flipV="1">
            <a:off x="9502877" y="5399343"/>
            <a:ext cx="0" cy="2633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3DCECF0-7D69-1049-AE77-B8494F831D3B}"/>
                  </a:ext>
                </a:extLst>
              </p:cNvPr>
              <p:cNvSpPr/>
              <p:nvPr/>
            </p:nvSpPr>
            <p:spPr>
              <a:xfrm>
                <a:off x="6954159" y="844884"/>
                <a:ext cx="3379708" cy="11816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3DCECF0-7D69-1049-AE77-B8494F831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159" y="844884"/>
                <a:ext cx="3379708" cy="1181670"/>
              </a:xfrm>
              <a:prstGeom prst="rect">
                <a:avLst/>
              </a:prstGeom>
              <a:blipFill>
                <a:blip r:embed="rId8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FBFAB2D-CCF9-DC44-AD62-E8D90C7D0BD3}"/>
                  </a:ext>
                </a:extLst>
              </p:cNvPr>
              <p:cNvSpPr/>
              <p:nvPr/>
            </p:nvSpPr>
            <p:spPr>
              <a:xfrm>
                <a:off x="4176449" y="5106956"/>
                <a:ext cx="243483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FBFAB2D-CCF9-DC44-AD62-E8D90C7D0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449" y="5106956"/>
                <a:ext cx="2434834" cy="584775"/>
              </a:xfrm>
              <a:prstGeom prst="rect">
                <a:avLst/>
              </a:prstGeom>
              <a:blipFill>
                <a:blip r:embed="rId9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B4BBC45-B166-E24A-8AD4-4BE755CBB6CE}"/>
                  </a:ext>
                </a:extLst>
              </p:cNvPr>
              <p:cNvSpPr/>
              <p:nvPr/>
            </p:nvSpPr>
            <p:spPr>
              <a:xfrm>
                <a:off x="4176449" y="5621586"/>
                <a:ext cx="243483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B4BBC45-B166-E24A-8AD4-4BE755CBB6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449" y="5621586"/>
                <a:ext cx="2434834" cy="584775"/>
              </a:xfrm>
              <a:prstGeom prst="rect">
                <a:avLst/>
              </a:prstGeom>
              <a:blipFill>
                <a:blip r:embed="rId10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 48">
            <a:extLst>
              <a:ext uri="{FF2B5EF4-FFF2-40B4-BE49-F238E27FC236}">
                <a16:creationId xmlns:a16="http://schemas.microsoft.com/office/drawing/2014/main" id="{36EB2E14-33B4-5943-B67A-29D81F8A78A6}"/>
              </a:ext>
            </a:extLst>
          </p:cNvPr>
          <p:cNvSpPr/>
          <p:nvPr/>
        </p:nvSpPr>
        <p:spPr>
          <a:xfrm>
            <a:off x="3755212" y="5688179"/>
            <a:ext cx="5116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ndara" panose="020E0502030303020204" pitchFamily="34" charset="0"/>
              </a:rPr>
              <a:t>or</a:t>
            </a:r>
          </a:p>
        </p:txBody>
      </p:sp>
      <p:pic>
        <p:nvPicPr>
          <p:cNvPr id="24" name="Graphic 23" descr="Head with Gears">
            <a:extLst>
              <a:ext uri="{FF2B5EF4-FFF2-40B4-BE49-F238E27FC236}">
                <a16:creationId xmlns:a16="http://schemas.microsoft.com/office/drawing/2014/main" id="{7C4B7499-3BB9-8E4B-A0AC-86D316E18C8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9460"/>
          <a:stretch/>
        </p:blipFill>
        <p:spPr>
          <a:xfrm>
            <a:off x="-3" y="171651"/>
            <a:ext cx="7451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2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7" grpId="0"/>
      <p:bldP spid="48" grpId="0"/>
      <p:bldP spid="4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EFA84-7C8C-804C-B8B3-D3676C0F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B91DD904-F814-6645-9735-1D981BF7D2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346885"/>
                <a:ext cx="10972800" cy="32063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Position after motion: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18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Sensor Measurement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Posterior position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∗2+13∗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13.83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B91DD904-F814-6645-9735-1D981BF7D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346885"/>
                <a:ext cx="10972800" cy="3206317"/>
              </a:xfrm>
              <a:blipFill>
                <a:blip r:embed="rId2"/>
                <a:stretch>
                  <a:fillRect l="-1503" t="-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F66DB-7B6F-FB43-BF8E-9E95F924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984A33F2-6D82-934C-8FE2-7467A511D546}"/>
              </a:ext>
            </a:extLst>
          </p:cNvPr>
          <p:cNvSpPr/>
          <p:nvPr/>
        </p:nvSpPr>
        <p:spPr>
          <a:xfrm>
            <a:off x="2309989" y="1854146"/>
            <a:ext cx="3152777" cy="1225007"/>
          </a:xfrm>
          <a:custGeom>
            <a:avLst/>
            <a:gdLst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73566 w 7056164"/>
              <a:gd name="connsiteY0" fmla="*/ 2793365 h 2793365"/>
              <a:gd name="connsiteX1" fmla="*/ 3554969 w 7056164"/>
              <a:gd name="connsiteY1" fmla="*/ 0 h 2793365"/>
              <a:gd name="connsiteX2" fmla="*/ 6979194 w 7056164"/>
              <a:gd name="connsiteY2" fmla="*/ 2793365 h 2793365"/>
              <a:gd name="connsiteX3" fmla="*/ 73566 w 7056164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3079115 h 3079115"/>
              <a:gd name="connsiteX1" fmla="*/ 3452828 w 6905628"/>
              <a:gd name="connsiteY1" fmla="*/ 0 h 3079115"/>
              <a:gd name="connsiteX2" fmla="*/ 6905628 w 6905628"/>
              <a:gd name="connsiteY2" fmla="*/ 3079115 h 3079115"/>
              <a:gd name="connsiteX3" fmla="*/ 0 w 6905628"/>
              <a:gd name="connsiteY3" fmla="*/ 3079115 h 3079115"/>
              <a:gd name="connsiteX0" fmla="*/ 0 w 6997068"/>
              <a:gd name="connsiteY0" fmla="*/ 3079115 h 3170555"/>
              <a:gd name="connsiteX1" fmla="*/ 3452828 w 6997068"/>
              <a:gd name="connsiteY1" fmla="*/ 0 h 3170555"/>
              <a:gd name="connsiteX2" fmla="*/ 6997068 w 6997068"/>
              <a:gd name="connsiteY2" fmla="*/ 3170555 h 3170555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7068" h="3191352">
                <a:moveTo>
                  <a:pt x="0" y="3191352"/>
                </a:moveTo>
                <a:cubicBezTo>
                  <a:pt x="3444084" y="2797228"/>
                  <a:pt x="2286650" y="3469"/>
                  <a:pt x="3452828" y="4"/>
                </a:cubicBezTo>
                <a:cubicBezTo>
                  <a:pt x="4619006" y="-3461"/>
                  <a:pt x="3442498" y="2783458"/>
                  <a:pt x="6997068" y="3170559"/>
                </a:cubicBezTo>
              </a:path>
            </a:pathLst>
          </a:custGeom>
          <a:ln w="3810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AAD030-24B1-5740-895B-EE902934D73F}"/>
              </a:ext>
            </a:extLst>
          </p:cNvPr>
          <p:cNvCxnSpPr>
            <a:cxnSpLocks/>
          </p:cNvCxnSpPr>
          <p:nvPr/>
        </p:nvCxnSpPr>
        <p:spPr>
          <a:xfrm>
            <a:off x="2171877" y="3142916"/>
            <a:ext cx="36766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riangle 5">
            <a:extLst>
              <a:ext uri="{FF2B5EF4-FFF2-40B4-BE49-F238E27FC236}">
                <a16:creationId xmlns:a16="http://schemas.microsoft.com/office/drawing/2014/main" id="{B1A535D0-56A2-7B44-B93A-76B674469F6E}"/>
              </a:ext>
            </a:extLst>
          </p:cNvPr>
          <p:cNvSpPr/>
          <p:nvPr/>
        </p:nvSpPr>
        <p:spPr>
          <a:xfrm>
            <a:off x="3862567" y="1445226"/>
            <a:ext cx="1471612" cy="1633926"/>
          </a:xfrm>
          <a:custGeom>
            <a:avLst/>
            <a:gdLst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73566 w 7056164"/>
              <a:gd name="connsiteY0" fmla="*/ 2793365 h 2793365"/>
              <a:gd name="connsiteX1" fmla="*/ 3554969 w 7056164"/>
              <a:gd name="connsiteY1" fmla="*/ 0 h 2793365"/>
              <a:gd name="connsiteX2" fmla="*/ 6979194 w 7056164"/>
              <a:gd name="connsiteY2" fmla="*/ 2793365 h 2793365"/>
              <a:gd name="connsiteX3" fmla="*/ 73566 w 7056164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3079115 h 3079115"/>
              <a:gd name="connsiteX1" fmla="*/ 3452828 w 6905628"/>
              <a:gd name="connsiteY1" fmla="*/ 0 h 3079115"/>
              <a:gd name="connsiteX2" fmla="*/ 6905628 w 6905628"/>
              <a:gd name="connsiteY2" fmla="*/ 3079115 h 3079115"/>
              <a:gd name="connsiteX3" fmla="*/ 0 w 6905628"/>
              <a:gd name="connsiteY3" fmla="*/ 3079115 h 3079115"/>
              <a:gd name="connsiteX0" fmla="*/ 0 w 6997068"/>
              <a:gd name="connsiteY0" fmla="*/ 3079115 h 3170555"/>
              <a:gd name="connsiteX1" fmla="*/ 3452828 w 6997068"/>
              <a:gd name="connsiteY1" fmla="*/ 0 h 3170555"/>
              <a:gd name="connsiteX2" fmla="*/ 6997068 w 6997068"/>
              <a:gd name="connsiteY2" fmla="*/ 3170555 h 3170555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7068" h="3191352">
                <a:moveTo>
                  <a:pt x="0" y="3191352"/>
                </a:moveTo>
                <a:cubicBezTo>
                  <a:pt x="3444084" y="2797228"/>
                  <a:pt x="2286650" y="3469"/>
                  <a:pt x="3452828" y="4"/>
                </a:cubicBezTo>
                <a:cubicBezTo>
                  <a:pt x="4619006" y="-3461"/>
                  <a:pt x="3442498" y="2783458"/>
                  <a:pt x="6997068" y="3170559"/>
                </a:cubicBezTo>
              </a:path>
            </a:pathLst>
          </a:cu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6" name="Triangle 5">
            <a:extLst>
              <a:ext uri="{FF2B5EF4-FFF2-40B4-BE49-F238E27FC236}">
                <a16:creationId xmlns:a16="http://schemas.microsoft.com/office/drawing/2014/main" id="{C04F50F6-A185-0149-BC87-74B6E4CAB902}"/>
              </a:ext>
            </a:extLst>
          </p:cNvPr>
          <p:cNvSpPr/>
          <p:nvPr/>
        </p:nvSpPr>
        <p:spPr>
          <a:xfrm>
            <a:off x="3391078" y="961708"/>
            <a:ext cx="1685925" cy="2117445"/>
          </a:xfrm>
          <a:custGeom>
            <a:avLst/>
            <a:gdLst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73566 w 7056164"/>
              <a:gd name="connsiteY0" fmla="*/ 2793365 h 2793365"/>
              <a:gd name="connsiteX1" fmla="*/ 3554969 w 7056164"/>
              <a:gd name="connsiteY1" fmla="*/ 0 h 2793365"/>
              <a:gd name="connsiteX2" fmla="*/ 6979194 w 7056164"/>
              <a:gd name="connsiteY2" fmla="*/ 2793365 h 2793365"/>
              <a:gd name="connsiteX3" fmla="*/ 73566 w 7056164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3079115 h 3079115"/>
              <a:gd name="connsiteX1" fmla="*/ 3452828 w 6905628"/>
              <a:gd name="connsiteY1" fmla="*/ 0 h 3079115"/>
              <a:gd name="connsiteX2" fmla="*/ 6905628 w 6905628"/>
              <a:gd name="connsiteY2" fmla="*/ 3079115 h 3079115"/>
              <a:gd name="connsiteX3" fmla="*/ 0 w 6905628"/>
              <a:gd name="connsiteY3" fmla="*/ 3079115 h 3079115"/>
              <a:gd name="connsiteX0" fmla="*/ 0 w 6997068"/>
              <a:gd name="connsiteY0" fmla="*/ 3079115 h 3170555"/>
              <a:gd name="connsiteX1" fmla="*/ 3452828 w 6997068"/>
              <a:gd name="connsiteY1" fmla="*/ 0 h 3170555"/>
              <a:gd name="connsiteX2" fmla="*/ 6997068 w 6997068"/>
              <a:gd name="connsiteY2" fmla="*/ 3170555 h 3170555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7068" h="3191352">
                <a:moveTo>
                  <a:pt x="0" y="3191352"/>
                </a:moveTo>
                <a:cubicBezTo>
                  <a:pt x="3444084" y="2797228"/>
                  <a:pt x="2286650" y="3469"/>
                  <a:pt x="3452828" y="4"/>
                </a:cubicBezTo>
                <a:cubicBezTo>
                  <a:pt x="4619006" y="-3461"/>
                  <a:pt x="3442498" y="2783458"/>
                  <a:pt x="6997068" y="3170559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0" name="Graphic 9" descr="Head with Gears">
            <a:extLst>
              <a:ext uri="{FF2B5EF4-FFF2-40B4-BE49-F238E27FC236}">
                <a16:creationId xmlns:a16="http://schemas.microsoft.com/office/drawing/2014/main" id="{A1C7974E-73DB-7A4C-9EAB-558B92F609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460"/>
          <a:stretch/>
        </p:blipFill>
        <p:spPr>
          <a:xfrm>
            <a:off x="-3" y="171651"/>
            <a:ext cx="7451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284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B8EFA84-7C8C-804C-B8B3-D3676C0FBA9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Quiz: How Big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B8EFA84-7C8C-804C-B8B3-D3676C0FBA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F66DB-7B6F-FB43-BF8E-9E95F924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984A33F2-6D82-934C-8FE2-7467A511D546}"/>
              </a:ext>
            </a:extLst>
          </p:cNvPr>
          <p:cNvSpPr/>
          <p:nvPr/>
        </p:nvSpPr>
        <p:spPr>
          <a:xfrm>
            <a:off x="2114550" y="1673495"/>
            <a:ext cx="2795588" cy="1225007"/>
          </a:xfrm>
          <a:custGeom>
            <a:avLst/>
            <a:gdLst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73566 w 7056164"/>
              <a:gd name="connsiteY0" fmla="*/ 2793365 h 2793365"/>
              <a:gd name="connsiteX1" fmla="*/ 3554969 w 7056164"/>
              <a:gd name="connsiteY1" fmla="*/ 0 h 2793365"/>
              <a:gd name="connsiteX2" fmla="*/ 6979194 w 7056164"/>
              <a:gd name="connsiteY2" fmla="*/ 2793365 h 2793365"/>
              <a:gd name="connsiteX3" fmla="*/ 73566 w 7056164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3079115 h 3079115"/>
              <a:gd name="connsiteX1" fmla="*/ 3452828 w 6905628"/>
              <a:gd name="connsiteY1" fmla="*/ 0 h 3079115"/>
              <a:gd name="connsiteX2" fmla="*/ 6905628 w 6905628"/>
              <a:gd name="connsiteY2" fmla="*/ 3079115 h 3079115"/>
              <a:gd name="connsiteX3" fmla="*/ 0 w 6905628"/>
              <a:gd name="connsiteY3" fmla="*/ 3079115 h 3079115"/>
              <a:gd name="connsiteX0" fmla="*/ 0 w 6997068"/>
              <a:gd name="connsiteY0" fmla="*/ 3079115 h 3170555"/>
              <a:gd name="connsiteX1" fmla="*/ 3452828 w 6997068"/>
              <a:gd name="connsiteY1" fmla="*/ 0 h 3170555"/>
              <a:gd name="connsiteX2" fmla="*/ 6997068 w 6997068"/>
              <a:gd name="connsiteY2" fmla="*/ 3170555 h 3170555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7068" h="3191352">
                <a:moveTo>
                  <a:pt x="0" y="3191352"/>
                </a:moveTo>
                <a:cubicBezTo>
                  <a:pt x="3444084" y="2797228"/>
                  <a:pt x="2286650" y="3469"/>
                  <a:pt x="3452828" y="4"/>
                </a:cubicBezTo>
                <a:cubicBezTo>
                  <a:pt x="4619006" y="-3461"/>
                  <a:pt x="3442498" y="2783458"/>
                  <a:pt x="6997068" y="3170559"/>
                </a:cubicBezTo>
              </a:path>
            </a:pathLst>
          </a:custGeom>
          <a:ln w="3810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AAD030-24B1-5740-895B-EE902934D73F}"/>
              </a:ext>
            </a:extLst>
          </p:cNvPr>
          <p:cNvCxnSpPr>
            <a:cxnSpLocks/>
          </p:cNvCxnSpPr>
          <p:nvPr/>
        </p:nvCxnSpPr>
        <p:spPr>
          <a:xfrm>
            <a:off x="2114550" y="3019415"/>
            <a:ext cx="29337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riangle 5">
            <a:extLst>
              <a:ext uri="{FF2B5EF4-FFF2-40B4-BE49-F238E27FC236}">
                <a16:creationId xmlns:a16="http://schemas.microsoft.com/office/drawing/2014/main" id="{B1A535D0-56A2-7B44-B93A-76B674469F6E}"/>
              </a:ext>
            </a:extLst>
          </p:cNvPr>
          <p:cNvSpPr/>
          <p:nvPr/>
        </p:nvSpPr>
        <p:spPr>
          <a:xfrm>
            <a:off x="3309940" y="1264575"/>
            <a:ext cx="1471612" cy="1633926"/>
          </a:xfrm>
          <a:custGeom>
            <a:avLst/>
            <a:gdLst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73566 w 7056164"/>
              <a:gd name="connsiteY0" fmla="*/ 2793365 h 2793365"/>
              <a:gd name="connsiteX1" fmla="*/ 3554969 w 7056164"/>
              <a:gd name="connsiteY1" fmla="*/ 0 h 2793365"/>
              <a:gd name="connsiteX2" fmla="*/ 6979194 w 7056164"/>
              <a:gd name="connsiteY2" fmla="*/ 2793365 h 2793365"/>
              <a:gd name="connsiteX3" fmla="*/ 73566 w 7056164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3079115 h 3079115"/>
              <a:gd name="connsiteX1" fmla="*/ 3452828 w 6905628"/>
              <a:gd name="connsiteY1" fmla="*/ 0 h 3079115"/>
              <a:gd name="connsiteX2" fmla="*/ 6905628 w 6905628"/>
              <a:gd name="connsiteY2" fmla="*/ 3079115 h 3079115"/>
              <a:gd name="connsiteX3" fmla="*/ 0 w 6905628"/>
              <a:gd name="connsiteY3" fmla="*/ 3079115 h 3079115"/>
              <a:gd name="connsiteX0" fmla="*/ 0 w 6997068"/>
              <a:gd name="connsiteY0" fmla="*/ 3079115 h 3170555"/>
              <a:gd name="connsiteX1" fmla="*/ 3452828 w 6997068"/>
              <a:gd name="connsiteY1" fmla="*/ 0 h 3170555"/>
              <a:gd name="connsiteX2" fmla="*/ 6997068 w 6997068"/>
              <a:gd name="connsiteY2" fmla="*/ 3170555 h 3170555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7068" h="3191352">
                <a:moveTo>
                  <a:pt x="0" y="3191352"/>
                </a:moveTo>
                <a:cubicBezTo>
                  <a:pt x="3444084" y="2797228"/>
                  <a:pt x="2286650" y="3469"/>
                  <a:pt x="3452828" y="4"/>
                </a:cubicBezTo>
                <a:cubicBezTo>
                  <a:pt x="4619006" y="-3461"/>
                  <a:pt x="3442498" y="2783458"/>
                  <a:pt x="6997068" y="3170559"/>
                </a:cubicBezTo>
              </a:path>
            </a:pathLst>
          </a:cu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5" name="Triangle 5">
            <a:extLst>
              <a:ext uri="{FF2B5EF4-FFF2-40B4-BE49-F238E27FC236}">
                <a16:creationId xmlns:a16="http://schemas.microsoft.com/office/drawing/2014/main" id="{F1C4963E-AD0E-464C-8815-A78BC73AA39E}"/>
              </a:ext>
            </a:extLst>
          </p:cNvPr>
          <p:cNvSpPr/>
          <p:nvPr/>
        </p:nvSpPr>
        <p:spPr>
          <a:xfrm>
            <a:off x="4605336" y="3207934"/>
            <a:ext cx="2795588" cy="1225007"/>
          </a:xfrm>
          <a:custGeom>
            <a:avLst/>
            <a:gdLst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73566 w 7056164"/>
              <a:gd name="connsiteY0" fmla="*/ 2793365 h 2793365"/>
              <a:gd name="connsiteX1" fmla="*/ 3554969 w 7056164"/>
              <a:gd name="connsiteY1" fmla="*/ 0 h 2793365"/>
              <a:gd name="connsiteX2" fmla="*/ 6979194 w 7056164"/>
              <a:gd name="connsiteY2" fmla="*/ 2793365 h 2793365"/>
              <a:gd name="connsiteX3" fmla="*/ 73566 w 7056164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3079115 h 3079115"/>
              <a:gd name="connsiteX1" fmla="*/ 3452828 w 6905628"/>
              <a:gd name="connsiteY1" fmla="*/ 0 h 3079115"/>
              <a:gd name="connsiteX2" fmla="*/ 6905628 w 6905628"/>
              <a:gd name="connsiteY2" fmla="*/ 3079115 h 3079115"/>
              <a:gd name="connsiteX3" fmla="*/ 0 w 6905628"/>
              <a:gd name="connsiteY3" fmla="*/ 3079115 h 3079115"/>
              <a:gd name="connsiteX0" fmla="*/ 0 w 6997068"/>
              <a:gd name="connsiteY0" fmla="*/ 3079115 h 3170555"/>
              <a:gd name="connsiteX1" fmla="*/ 3452828 w 6997068"/>
              <a:gd name="connsiteY1" fmla="*/ 0 h 3170555"/>
              <a:gd name="connsiteX2" fmla="*/ 6997068 w 6997068"/>
              <a:gd name="connsiteY2" fmla="*/ 3170555 h 3170555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7068" h="3191352">
                <a:moveTo>
                  <a:pt x="0" y="3191352"/>
                </a:moveTo>
                <a:cubicBezTo>
                  <a:pt x="3444084" y="2797228"/>
                  <a:pt x="2286650" y="3469"/>
                  <a:pt x="3452828" y="4"/>
                </a:cubicBezTo>
                <a:cubicBezTo>
                  <a:pt x="4619006" y="-3461"/>
                  <a:pt x="3442498" y="2783458"/>
                  <a:pt x="6997068" y="3170559"/>
                </a:cubicBezTo>
              </a:path>
            </a:pathLst>
          </a:custGeom>
          <a:ln w="3810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E9BAF6F-85BC-D449-A4DF-56C3E2873FC4}"/>
              </a:ext>
            </a:extLst>
          </p:cNvPr>
          <p:cNvCxnSpPr>
            <a:cxnSpLocks/>
          </p:cNvCxnSpPr>
          <p:nvPr/>
        </p:nvCxnSpPr>
        <p:spPr>
          <a:xfrm>
            <a:off x="4605336" y="4553854"/>
            <a:ext cx="29337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riangle 5">
            <a:extLst>
              <a:ext uri="{FF2B5EF4-FFF2-40B4-BE49-F238E27FC236}">
                <a16:creationId xmlns:a16="http://schemas.microsoft.com/office/drawing/2014/main" id="{0F8C8D7A-7DE6-A848-90FB-6A915C1E3801}"/>
              </a:ext>
            </a:extLst>
          </p:cNvPr>
          <p:cNvSpPr/>
          <p:nvPr/>
        </p:nvSpPr>
        <p:spPr>
          <a:xfrm>
            <a:off x="5800726" y="2799014"/>
            <a:ext cx="1471612" cy="1633926"/>
          </a:xfrm>
          <a:custGeom>
            <a:avLst/>
            <a:gdLst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73566 w 7056164"/>
              <a:gd name="connsiteY0" fmla="*/ 2793365 h 2793365"/>
              <a:gd name="connsiteX1" fmla="*/ 3554969 w 7056164"/>
              <a:gd name="connsiteY1" fmla="*/ 0 h 2793365"/>
              <a:gd name="connsiteX2" fmla="*/ 6979194 w 7056164"/>
              <a:gd name="connsiteY2" fmla="*/ 2793365 h 2793365"/>
              <a:gd name="connsiteX3" fmla="*/ 73566 w 7056164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3079115 h 3079115"/>
              <a:gd name="connsiteX1" fmla="*/ 3452828 w 6905628"/>
              <a:gd name="connsiteY1" fmla="*/ 0 h 3079115"/>
              <a:gd name="connsiteX2" fmla="*/ 6905628 w 6905628"/>
              <a:gd name="connsiteY2" fmla="*/ 3079115 h 3079115"/>
              <a:gd name="connsiteX3" fmla="*/ 0 w 6905628"/>
              <a:gd name="connsiteY3" fmla="*/ 3079115 h 3079115"/>
              <a:gd name="connsiteX0" fmla="*/ 0 w 6997068"/>
              <a:gd name="connsiteY0" fmla="*/ 3079115 h 3170555"/>
              <a:gd name="connsiteX1" fmla="*/ 3452828 w 6997068"/>
              <a:gd name="connsiteY1" fmla="*/ 0 h 3170555"/>
              <a:gd name="connsiteX2" fmla="*/ 6997068 w 6997068"/>
              <a:gd name="connsiteY2" fmla="*/ 3170555 h 3170555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7068" h="3191352">
                <a:moveTo>
                  <a:pt x="0" y="3191352"/>
                </a:moveTo>
                <a:cubicBezTo>
                  <a:pt x="3444084" y="2797228"/>
                  <a:pt x="2286650" y="3469"/>
                  <a:pt x="3452828" y="4"/>
                </a:cubicBezTo>
                <a:cubicBezTo>
                  <a:pt x="4619006" y="-3461"/>
                  <a:pt x="3442498" y="2783458"/>
                  <a:pt x="6997068" y="3170559"/>
                </a:cubicBezTo>
              </a:path>
            </a:pathLst>
          </a:cu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40" name="Triangle 5">
            <a:extLst>
              <a:ext uri="{FF2B5EF4-FFF2-40B4-BE49-F238E27FC236}">
                <a16:creationId xmlns:a16="http://schemas.microsoft.com/office/drawing/2014/main" id="{131653DE-6533-6B4F-9A51-1D4E36A01915}"/>
              </a:ext>
            </a:extLst>
          </p:cNvPr>
          <p:cNvSpPr/>
          <p:nvPr/>
        </p:nvSpPr>
        <p:spPr>
          <a:xfrm>
            <a:off x="7178777" y="4084234"/>
            <a:ext cx="2795588" cy="1225007"/>
          </a:xfrm>
          <a:custGeom>
            <a:avLst/>
            <a:gdLst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73566 w 7056164"/>
              <a:gd name="connsiteY0" fmla="*/ 2793365 h 2793365"/>
              <a:gd name="connsiteX1" fmla="*/ 3554969 w 7056164"/>
              <a:gd name="connsiteY1" fmla="*/ 0 h 2793365"/>
              <a:gd name="connsiteX2" fmla="*/ 6979194 w 7056164"/>
              <a:gd name="connsiteY2" fmla="*/ 2793365 h 2793365"/>
              <a:gd name="connsiteX3" fmla="*/ 73566 w 7056164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3079115 h 3079115"/>
              <a:gd name="connsiteX1" fmla="*/ 3452828 w 6905628"/>
              <a:gd name="connsiteY1" fmla="*/ 0 h 3079115"/>
              <a:gd name="connsiteX2" fmla="*/ 6905628 w 6905628"/>
              <a:gd name="connsiteY2" fmla="*/ 3079115 h 3079115"/>
              <a:gd name="connsiteX3" fmla="*/ 0 w 6905628"/>
              <a:gd name="connsiteY3" fmla="*/ 3079115 h 3079115"/>
              <a:gd name="connsiteX0" fmla="*/ 0 w 6997068"/>
              <a:gd name="connsiteY0" fmla="*/ 3079115 h 3170555"/>
              <a:gd name="connsiteX1" fmla="*/ 3452828 w 6997068"/>
              <a:gd name="connsiteY1" fmla="*/ 0 h 3170555"/>
              <a:gd name="connsiteX2" fmla="*/ 6997068 w 6997068"/>
              <a:gd name="connsiteY2" fmla="*/ 3170555 h 3170555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7068" h="3191352">
                <a:moveTo>
                  <a:pt x="0" y="3191352"/>
                </a:moveTo>
                <a:cubicBezTo>
                  <a:pt x="3444084" y="2797228"/>
                  <a:pt x="2286650" y="3469"/>
                  <a:pt x="3452828" y="4"/>
                </a:cubicBezTo>
                <a:cubicBezTo>
                  <a:pt x="4619006" y="-3461"/>
                  <a:pt x="3442498" y="2783458"/>
                  <a:pt x="6997068" y="3170559"/>
                </a:cubicBezTo>
              </a:path>
            </a:pathLst>
          </a:custGeom>
          <a:ln w="3810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E187B53-BB5C-0347-AB2D-758D847385E2}"/>
              </a:ext>
            </a:extLst>
          </p:cNvPr>
          <p:cNvCxnSpPr>
            <a:cxnSpLocks/>
          </p:cNvCxnSpPr>
          <p:nvPr/>
        </p:nvCxnSpPr>
        <p:spPr>
          <a:xfrm>
            <a:off x="7178777" y="5430154"/>
            <a:ext cx="29337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riangle 5">
            <a:extLst>
              <a:ext uri="{FF2B5EF4-FFF2-40B4-BE49-F238E27FC236}">
                <a16:creationId xmlns:a16="http://schemas.microsoft.com/office/drawing/2014/main" id="{DE7A9963-6BB2-DF43-9FCE-F91EDFBC523D}"/>
              </a:ext>
            </a:extLst>
          </p:cNvPr>
          <p:cNvSpPr/>
          <p:nvPr/>
        </p:nvSpPr>
        <p:spPr>
          <a:xfrm>
            <a:off x="8374167" y="3675314"/>
            <a:ext cx="1471612" cy="1633926"/>
          </a:xfrm>
          <a:custGeom>
            <a:avLst/>
            <a:gdLst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73566 w 7056164"/>
              <a:gd name="connsiteY0" fmla="*/ 2793365 h 2793365"/>
              <a:gd name="connsiteX1" fmla="*/ 3554969 w 7056164"/>
              <a:gd name="connsiteY1" fmla="*/ 0 h 2793365"/>
              <a:gd name="connsiteX2" fmla="*/ 6979194 w 7056164"/>
              <a:gd name="connsiteY2" fmla="*/ 2793365 h 2793365"/>
              <a:gd name="connsiteX3" fmla="*/ 73566 w 7056164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3079115 h 3079115"/>
              <a:gd name="connsiteX1" fmla="*/ 3452828 w 6905628"/>
              <a:gd name="connsiteY1" fmla="*/ 0 h 3079115"/>
              <a:gd name="connsiteX2" fmla="*/ 6905628 w 6905628"/>
              <a:gd name="connsiteY2" fmla="*/ 3079115 h 3079115"/>
              <a:gd name="connsiteX3" fmla="*/ 0 w 6905628"/>
              <a:gd name="connsiteY3" fmla="*/ 3079115 h 3079115"/>
              <a:gd name="connsiteX0" fmla="*/ 0 w 6997068"/>
              <a:gd name="connsiteY0" fmla="*/ 3079115 h 3170555"/>
              <a:gd name="connsiteX1" fmla="*/ 3452828 w 6997068"/>
              <a:gd name="connsiteY1" fmla="*/ 0 h 3170555"/>
              <a:gd name="connsiteX2" fmla="*/ 6997068 w 6997068"/>
              <a:gd name="connsiteY2" fmla="*/ 3170555 h 3170555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7068" h="3191352">
                <a:moveTo>
                  <a:pt x="0" y="3191352"/>
                </a:moveTo>
                <a:cubicBezTo>
                  <a:pt x="3444084" y="2797228"/>
                  <a:pt x="2286650" y="3469"/>
                  <a:pt x="3452828" y="4"/>
                </a:cubicBezTo>
                <a:cubicBezTo>
                  <a:pt x="4619006" y="-3461"/>
                  <a:pt x="3442498" y="2783458"/>
                  <a:pt x="6997068" y="3170559"/>
                </a:cubicBezTo>
              </a:path>
            </a:pathLst>
          </a:cu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3DCECF0-7D69-1049-AE77-B8494F831D3B}"/>
                  </a:ext>
                </a:extLst>
              </p:cNvPr>
              <p:cNvSpPr/>
              <p:nvPr/>
            </p:nvSpPr>
            <p:spPr>
              <a:xfrm>
                <a:off x="6954159" y="844884"/>
                <a:ext cx="2871748" cy="15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box>
                            <m:box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3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box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3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</m:oMath>
                  </m:oMathPara>
                </a14:m>
                <a:endParaRPr lang="en-US" sz="32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3DCECF0-7D69-1049-AE77-B8494F831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159" y="844884"/>
                <a:ext cx="2871748" cy="1524456"/>
              </a:xfrm>
              <a:prstGeom prst="rect">
                <a:avLst/>
              </a:prstGeom>
              <a:blipFill>
                <a:blip r:embed="rId5"/>
                <a:stretch>
                  <a:fillRect b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riangle 5">
            <a:extLst>
              <a:ext uri="{FF2B5EF4-FFF2-40B4-BE49-F238E27FC236}">
                <a16:creationId xmlns:a16="http://schemas.microsoft.com/office/drawing/2014/main" id="{1A69B701-983B-9141-BA2E-BB99126D57F4}"/>
              </a:ext>
            </a:extLst>
          </p:cNvPr>
          <p:cNvSpPr/>
          <p:nvPr/>
        </p:nvSpPr>
        <p:spPr>
          <a:xfrm>
            <a:off x="8277229" y="3240868"/>
            <a:ext cx="1228722" cy="2068373"/>
          </a:xfrm>
          <a:custGeom>
            <a:avLst/>
            <a:gdLst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73566 w 7056164"/>
              <a:gd name="connsiteY0" fmla="*/ 2793365 h 2793365"/>
              <a:gd name="connsiteX1" fmla="*/ 3554969 w 7056164"/>
              <a:gd name="connsiteY1" fmla="*/ 0 h 2793365"/>
              <a:gd name="connsiteX2" fmla="*/ 6979194 w 7056164"/>
              <a:gd name="connsiteY2" fmla="*/ 2793365 h 2793365"/>
              <a:gd name="connsiteX3" fmla="*/ 73566 w 7056164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3079115 h 3079115"/>
              <a:gd name="connsiteX1" fmla="*/ 3452828 w 6905628"/>
              <a:gd name="connsiteY1" fmla="*/ 0 h 3079115"/>
              <a:gd name="connsiteX2" fmla="*/ 6905628 w 6905628"/>
              <a:gd name="connsiteY2" fmla="*/ 3079115 h 3079115"/>
              <a:gd name="connsiteX3" fmla="*/ 0 w 6905628"/>
              <a:gd name="connsiteY3" fmla="*/ 3079115 h 3079115"/>
              <a:gd name="connsiteX0" fmla="*/ 0 w 6997068"/>
              <a:gd name="connsiteY0" fmla="*/ 3079115 h 3170555"/>
              <a:gd name="connsiteX1" fmla="*/ 3452828 w 6997068"/>
              <a:gd name="connsiteY1" fmla="*/ 0 h 3170555"/>
              <a:gd name="connsiteX2" fmla="*/ 6997068 w 6997068"/>
              <a:gd name="connsiteY2" fmla="*/ 3170555 h 3170555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7068" h="3191352">
                <a:moveTo>
                  <a:pt x="0" y="3191352"/>
                </a:moveTo>
                <a:cubicBezTo>
                  <a:pt x="3444084" y="2797228"/>
                  <a:pt x="2286650" y="3469"/>
                  <a:pt x="3452828" y="4"/>
                </a:cubicBezTo>
                <a:cubicBezTo>
                  <a:pt x="4619006" y="-3461"/>
                  <a:pt x="3442498" y="2783458"/>
                  <a:pt x="6997068" y="3170559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2" name="Triangle 5">
            <a:extLst>
              <a:ext uri="{FF2B5EF4-FFF2-40B4-BE49-F238E27FC236}">
                <a16:creationId xmlns:a16="http://schemas.microsoft.com/office/drawing/2014/main" id="{1BD00345-C56A-1748-A23B-5CBF686DB3AE}"/>
              </a:ext>
            </a:extLst>
          </p:cNvPr>
          <p:cNvSpPr/>
          <p:nvPr/>
        </p:nvSpPr>
        <p:spPr>
          <a:xfrm>
            <a:off x="5083277" y="3031852"/>
            <a:ext cx="2200977" cy="1401089"/>
          </a:xfrm>
          <a:custGeom>
            <a:avLst/>
            <a:gdLst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73566 w 7056164"/>
              <a:gd name="connsiteY0" fmla="*/ 2793365 h 2793365"/>
              <a:gd name="connsiteX1" fmla="*/ 3554969 w 7056164"/>
              <a:gd name="connsiteY1" fmla="*/ 0 h 2793365"/>
              <a:gd name="connsiteX2" fmla="*/ 6979194 w 7056164"/>
              <a:gd name="connsiteY2" fmla="*/ 2793365 h 2793365"/>
              <a:gd name="connsiteX3" fmla="*/ 73566 w 7056164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3079115 h 3079115"/>
              <a:gd name="connsiteX1" fmla="*/ 3452828 w 6905628"/>
              <a:gd name="connsiteY1" fmla="*/ 0 h 3079115"/>
              <a:gd name="connsiteX2" fmla="*/ 6905628 w 6905628"/>
              <a:gd name="connsiteY2" fmla="*/ 3079115 h 3079115"/>
              <a:gd name="connsiteX3" fmla="*/ 0 w 6905628"/>
              <a:gd name="connsiteY3" fmla="*/ 3079115 h 3079115"/>
              <a:gd name="connsiteX0" fmla="*/ 0 w 6997068"/>
              <a:gd name="connsiteY0" fmla="*/ 3079115 h 3170555"/>
              <a:gd name="connsiteX1" fmla="*/ 3452828 w 6997068"/>
              <a:gd name="connsiteY1" fmla="*/ 0 h 3170555"/>
              <a:gd name="connsiteX2" fmla="*/ 6997068 w 6997068"/>
              <a:gd name="connsiteY2" fmla="*/ 3170555 h 3170555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7068" h="3191352">
                <a:moveTo>
                  <a:pt x="0" y="3191352"/>
                </a:moveTo>
                <a:cubicBezTo>
                  <a:pt x="3444084" y="2797228"/>
                  <a:pt x="2286650" y="3469"/>
                  <a:pt x="3452828" y="4"/>
                </a:cubicBezTo>
                <a:cubicBezTo>
                  <a:pt x="4619006" y="-3461"/>
                  <a:pt x="3442498" y="2783458"/>
                  <a:pt x="6997068" y="3170559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3" name="Triangle 5">
            <a:extLst>
              <a:ext uri="{FF2B5EF4-FFF2-40B4-BE49-F238E27FC236}">
                <a16:creationId xmlns:a16="http://schemas.microsoft.com/office/drawing/2014/main" id="{C900BB57-26B0-924D-83E7-9DC4CA4EF193}"/>
              </a:ext>
            </a:extLst>
          </p:cNvPr>
          <p:cNvSpPr/>
          <p:nvPr/>
        </p:nvSpPr>
        <p:spPr>
          <a:xfrm>
            <a:off x="1981201" y="2009766"/>
            <a:ext cx="3502810" cy="876626"/>
          </a:xfrm>
          <a:custGeom>
            <a:avLst/>
            <a:gdLst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73566 w 7056164"/>
              <a:gd name="connsiteY0" fmla="*/ 2793365 h 2793365"/>
              <a:gd name="connsiteX1" fmla="*/ 3554969 w 7056164"/>
              <a:gd name="connsiteY1" fmla="*/ 0 h 2793365"/>
              <a:gd name="connsiteX2" fmla="*/ 6979194 w 7056164"/>
              <a:gd name="connsiteY2" fmla="*/ 2793365 h 2793365"/>
              <a:gd name="connsiteX3" fmla="*/ 73566 w 7056164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3079115 h 3079115"/>
              <a:gd name="connsiteX1" fmla="*/ 3452828 w 6905628"/>
              <a:gd name="connsiteY1" fmla="*/ 0 h 3079115"/>
              <a:gd name="connsiteX2" fmla="*/ 6905628 w 6905628"/>
              <a:gd name="connsiteY2" fmla="*/ 3079115 h 3079115"/>
              <a:gd name="connsiteX3" fmla="*/ 0 w 6905628"/>
              <a:gd name="connsiteY3" fmla="*/ 3079115 h 3079115"/>
              <a:gd name="connsiteX0" fmla="*/ 0 w 6997068"/>
              <a:gd name="connsiteY0" fmla="*/ 3079115 h 3170555"/>
              <a:gd name="connsiteX1" fmla="*/ 3452828 w 6997068"/>
              <a:gd name="connsiteY1" fmla="*/ 0 h 3170555"/>
              <a:gd name="connsiteX2" fmla="*/ 6997068 w 6997068"/>
              <a:gd name="connsiteY2" fmla="*/ 3170555 h 3170555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7068" h="3191352">
                <a:moveTo>
                  <a:pt x="0" y="3191352"/>
                </a:moveTo>
                <a:cubicBezTo>
                  <a:pt x="3444084" y="2797228"/>
                  <a:pt x="2286650" y="3469"/>
                  <a:pt x="3452828" y="4"/>
                </a:cubicBezTo>
                <a:cubicBezTo>
                  <a:pt x="4619006" y="-3461"/>
                  <a:pt x="3442498" y="2783458"/>
                  <a:pt x="6997068" y="3170559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76F81F2-485D-D345-81D2-BDF5384F6EE6}"/>
                  </a:ext>
                </a:extLst>
              </p:cNvPr>
              <p:cNvSpPr/>
              <p:nvPr/>
            </p:nvSpPr>
            <p:spPr>
              <a:xfrm>
                <a:off x="4446830" y="4740520"/>
                <a:ext cx="18913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76F81F2-485D-D345-81D2-BDF5384F6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830" y="4740520"/>
                <a:ext cx="1891352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A988D83-5D54-3441-89E0-04F781719770}"/>
                  </a:ext>
                </a:extLst>
              </p:cNvPr>
              <p:cNvSpPr/>
              <p:nvPr/>
            </p:nvSpPr>
            <p:spPr>
              <a:xfrm>
                <a:off x="4446831" y="5255150"/>
                <a:ext cx="189135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200" dirty="0"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A988D83-5D54-3441-89E0-04F7817197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831" y="5255150"/>
                <a:ext cx="1891351" cy="584775"/>
              </a:xfrm>
              <a:prstGeom prst="rect">
                <a:avLst/>
              </a:prstGeom>
              <a:blipFill>
                <a:blip r:embed="rId7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031FABA9-9064-164C-86DD-D2BCDB6F13CE}"/>
              </a:ext>
            </a:extLst>
          </p:cNvPr>
          <p:cNvSpPr/>
          <p:nvPr/>
        </p:nvSpPr>
        <p:spPr>
          <a:xfrm>
            <a:off x="3791071" y="5285857"/>
            <a:ext cx="7521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ndara" panose="020E0502030303020204" pitchFamily="34" charset="0"/>
              </a:rPr>
              <a:t>and</a:t>
            </a:r>
          </a:p>
        </p:txBody>
      </p:sp>
      <p:pic>
        <p:nvPicPr>
          <p:cNvPr id="27" name="Graphic 26" descr="Head with Gears">
            <a:extLst>
              <a:ext uri="{FF2B5EF4-FFF2-40B4-BE49-F238E27FC236}">
                <a16:creationId xmlns:a16="http://schemas.microsoft.com/office/drawing/2014/main" id="{D0EE1CE9-0E1D-0642-AB8B-E1AD5FC6F92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9460"/>
          <a:stretch/>
        </p:blipFill>
        <p:spPr>
          <a:xfrm>
            <a:off x="-3" y="171651"/>
            <a:ext cx="7451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7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A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EFA84-7C8C-804C-B8B3-D3676C0F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B91DD904-F814-6645-9735-1D981BF7D2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946264"/>
                <a:ext cx="10972800" cy="36069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Position after motion: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18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Sensor Measurement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=13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Posterior position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∗2+13∗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13.83</m:t>
                    </m:r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box>
                          <m:box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box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box>
                          <m:box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box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=1.6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B91DD904-F814-6645-9735-1D981BF7D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946264"/>
                <a:ext cx="10972800" cy="3606938"/>
              </a:xfrm>
              <a:blipFill>
                <a:blip r:embed="rId2"/>
                <a:stretch>
                  <a:fillRect l="-1387" t="-7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F66DB-7B6F-FB43-BF8E-9E95F924A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984A33F2-6D82-934C-8FE2-7467A511D546}"/>
              </a:ext>
            </a:extLst>
          </p:cNvPr>
          <p:cNvSpPr/>
          <p:nvPr/>
        </p:nvSpPr>
        <p:spPr>
          <a:xfrm>
            <a:off x="2309989" y="1632203"/>
            <a:ext cx="3152777" cy="1225007"/>
          </a:xfrm>
          <a:custGeom>
            <a:avLst/>
            <a:gdLst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73566 w 7056164"/>
              <a:gd name="connsiteY0" fmla="*/ 2793365 h 2793365"/>
              <a:gd name="connsiteX1" fmla="*/ 3554969 w 7056164"/>
              <a:gd name="connsiteY1" fmla="*/ 0 h 2793365"/>
              <a:gd name="connsiteX2" fmla="*/ 6979194 w 7056164"/>
              <a:gd name="connsiteY2" fmla="*/ 2793365 h 2793365"/>
              <a:gd name="connsiteX3" fmla="*/ 73566 w 7056164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3079115 h 3079115"/>
              <a:gd name="connsiteX1" fmla="*/ 3452828 w 6905628"/>
              <a:gd name="connsiteY1" fmla="*/ 0 h 3079115"/>
              <a:gd name="connsiteX2" fmla="*/ 6905628 w 6905628"/>
              <a:gd name="connsiteY2" fmla="*/ 3079115 h 3079115"/>
              <a:gd name="connsiteX3" fmla="*/ 0 w 6905628"/>
              <a:gd name="connsiteY3" fmla="*/ 3079115 h 3079115"/>
              <a:gd name="connsiteX0" fmla="*/ 0 w 6997068"/>
              <a:gd name="connsiteY0" fmla="*/ 3079115 h 3170555"/>
              <a:gd name="connsiteX1" fmla="*/ 3452828 w 6997068"/>
              <a:gd name="connsiteY1" fmla="*/ 0 h 3170555"/>
              <a:gd name="connsiteX2" fmla="*/ 6997068 w 6997068"/>
              <a:gd name="connsiteY2" fmla="*/ 3170555 h 3170555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7068" h="3191352">
                <a:moveTo>
                  <a:pt x="0" y="3191352"/>
                </a:moveTo>
                <a:cubicBezTo>
                  <a:pt x="3444084" y="2797228"/>
                  <a:pt x="2286650" y="3469"/>
                  <a:pt x="3452828" y="4"/>
                </a:cubicBezTo>
                <a:cubicBezTo>
                  <a:pt x="4619006" y="-3461"/>
                  <a:pt x="3442498" y="2783458"/>
                  <a:pt x="6997068" y="3170559"/>
                </a:cubicBezTo>
              </a:path>
            </a:pathLst>
          </a:custGeom>
          <a:ln w="3810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AAD030-24B1-5740-895B-EE902934D73F}"/>
              </a:ext>
            </a:extLst>
          </p:cNvPr>
          <p:cNvCxnSpPr>
            <a:cxnSpLocks/>
          </p:cNvCxnSpPr>
          <p:nvPr/>
        </p:nvCxnSpPr>
        <p:spPr>
          <a:xfrm>
            <a:off x="2171877" y="2920973"/>
            <a:ext cx="36766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riangle 5">
            <a:extLst>
              <a:ext uri="{FF2B5EF4-FFF2-40B4-BE49-F238E27FC236}">
                <a16:creationId xmlns:a16="http://schemas.microsoft.com/office/drawing/2014/main" id="{B1A535D0-56A2-7B44-B93A-76B674469F6E}"/>
              </a:ext>
            </a:extLst>
          </p:cNvPr>
          <p:cNvSpPr/>
          <p:nvPr/>
        </p:nvSpPr>
        <p:spPr>
          <a:xfrm>
            <a:off x="3862567" y="1223283"/>
            <a:ext cx="1471612" cy="1633926"/>
          </a:xfrm>
          <a:custGeom>
            <a:avLst/>
            <a:gdLst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73566 w 7056164"/>
              <a:gd name="connsiteY0" fmla="*/ 2793365 h 2793365"/>
              <a:gd name="connsiteX1" fmla="*/ 3554969 w 7056164"/>
              <a:gd name="connsiteY1" fmla="*/ 0 h 2793365"/>
              <a:gd name="connsiteX2" fmla="*/ 6979194 w 7056164"/>
              <a:gd name="connsiteY2" fmla="*/ 2793365 h 2793365"/>
              <a:gd name="connsiteX3" fmla="*/ 73566 w 7056164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3079115 h 3079115"/>
              <a:gd name="connsiteX1" fmla="*/ 3452828 w 6905628"/>
              <a:gd name="connsiteY1" fmla="*/ 0 h 3079115"/>
              <a:gd name="connsiteX2" fmla="*/ 6905628 w 6905628"/>
              <a:gd name="connsiteY2" fmla="*/ 3079115 h 3079115"/>
              <a:gd name="connsiteX3" fmla="*/ 0 w 6905628"/>
              <a:gd name="connsiteY3" fmla="*/ 3079115 h 3079115"/>
              <a:gd name="connsiteX0" fmla="*/ 0 w 6997068"/>
              <a:gd name="connsiteY0" fmla="*/ 3079115 h 3170555"/>
              <a:gd name="connsiteX1" fmla="*/ 3452828 w 6997068"/>
              <a:gd name="connsiteY1" fmla="*/ 0 h 3170555"/>
              <a:gd name="connsiteX2" fmla="*/ 6997068 w 6997068"/>
              <a:gd name="connsiteY2" fmla="*/ 3170555 h 3170555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7068" h="3191352">
                <a:moveTo>
                  <a:pt x="0" y="3191352"/>
                </a:moveTo>
                <a:cubicBezTo>
                  <a:pt x="3444084" y="2797228"/>
                  <a:pt x="2286650" y="3469"/>
                  <a:pt x="3452828" y="4"/>
                </a:cubicBezTo>
                <a:cubicBezTo>
                  <a:pt x="4619006" y="-3461"/>
                  <a:pt x="3442498" y="2783458"/>
                  <a:pt x="6997068" y="3170559"/>
                </a:cubicBezTo>
              </a:path>
            </a:pathLst>
          </a:custGeom>
          <a:ln w="38100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6" name="Triangle 5">
            <a:extLst>
              <a:ext uri="{FF2B5EF4-FFF2-40B4-BE49-F238E27FC236}">
                <a16:creationId xmlns:a16="http://schemas.microsoft.com/office/drawing/2014/main" id="{C04F50F6-A185-0149-BC87-74B6E4CAB902}"/>
              </a:ext>
            </a:extLst>
          </p:cNvPr>
          <p:cNvSpPr/>
          <p:nvPr/>
        </p:nvSpPr>
        <p:spPr>
          <a:xfrm>
            <a:off x="3391078" y="739765"/>
            <a:ext cx="1685925" cy="2117445"/>
          </a:xfrm>
          <a:custGeom>
            <a:avLst/>
            <a:gdLst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73566 w 7056164"/>
              <a:gd name="connsiteY0" fmla="*/ 2793365 h 2793365"/>
              <a:gd name="connsiteX1" fmla="*/ 3554969 w 7056164"/>
              <a:gd name="connsiteY1" fmla="*/ 0 h 2793365"/>
              <a:gd name="connsiteX2" fmla="*/ 6979194 w 7056164"/>
              <a:gd name="connsiteY2" fmla="*/ 2793365 h 2793365"/>
              <a:gd name="connsiteX3" fmla="*/ 73566 w 7056164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82598"/>
              <a:gd name="connsiteY0" fmla="*/ 2793365 h 2793365"/>
              <a:gd name="connsiteX1" fmla="*/ 3481403 w 6982598"/>
              <a:gd name="connsiteY1" fmla="*/ 0 h 2793365"/>
              <a:gd name="connsiteX2" fmla="*/ 6905628 w 6982598"/>
              <a:gd name="connsiteY2" fmla="*/ 2793365 h 2793365"/>
              <a:gd name="connsiteX3" fmla="*/ 0 w 698259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2793365 h 2793365"/>
              <a:gd name="connsiteX1" fmla="*/ 3481403 w 6905628"/>
              <a:gd name="connsiteY1" fmla="*/ 0 h 2793365"/>
              <a:gd name="connsiteX2" fmla="*/ 6905628 w 6905628"/>
              <a:gd name="connsiteY2" fmla="*/ 2793365 h 2793365"/>
              <a:gd name="connsiteX3" fmla="*/ 0 w 6905628"/>
              <a:gd name="connsiteY3" fmla="*/ 2793365 h 2793365"/>
              <a:gd name="connsiteX0" fmla="*/ 0 w 6905628"/>
              <a:gd name="connsiteY0" fmla="*/ 3079115 h 3079115"/>
              <a:gd name="connsiteX1" fmla="*/ 3452828 w 6905628"/>
              <a:gd name="connsiteY1" fmla="*/ 0 h 3079115"/>
              <a:gd name="connsiteX2" fmla="*/ 6905628 w 6905628"/>
              <a:gd name="connsiteY2" fmla="*/ 3079115 h 3079115"/>
              <a:gd name="connsiteX3" fmla="*/ 0 w 6905628"/>
              <a:gd name="connsiteY3" fmla="*/ 3079115 h 3079115"/>
              <a:gd name="connsiteX0" fmla="*/ 0 w 6997068"/>
              <a:gd name="connsiteY0" fmla="*/ 3079115 h 3170555"/>
              <a:gd name="connsiteX1" fmla="*/ 3452828 w 6997068"/>
              <a:gd name="connsiteY1" fmla="*/ 0 h 3170555"/>
              <a:gd name="connsiteX2" fmla="*/ 6997068 w 6997068"/>
              <a:gd name="connsiteY2" fmla="*/ 3170555 h 3170555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  <a:gd name="connsiteX0" fmla="*/ 0 w 6997068"/>
              <a:gd name="connsiteY0" fmla="*/ 3191352 h 3191352"/>
              <a:gd name="connsiteX1" fmla="*/ 3452828 w 6997068"/>
              <a:gd name="connsiteY1" fmla="*/ 4 h 3191352"/>
              <a:gd name="connsiteX2" fmla="*/ 6997068 w 6997068"/>
              <a:gd name="connsiteY2" fmla="*/ 3170559 h 3191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97068" h="3191352">
                <a:moveTo>
                  <a:pt x="0" y="3191352"/>
                </a:moveTo>
                <a:cubicBezTo>
                  <a:pt x="3444084" y="2797228"/>
                  <a:pt x="2286650" y="3469"/>
                  <a:pt x="3452828" y="4"/>
                </a:cubicBezTo>
                <a:cubicBezTo>
                  <a:pt x="4619006" y="-3461"/>
                  <a:pt x="3442498" y="2783458"/>
                  <a:pt x="6997068" y="3170559"/>
                </a:cubicBezTo>
              </a:path>
            </a:pathLst>
          </a:custGeom>
          <a:ln w="38100"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0" name="Graphic 9" descr="Head with Gears">
            <a:extLst>
              <a:ext uri="{FF2B5EF4-FFF2-40B4-BE49-F238E27FC236}">
                <a16:creationId xmlns:a16="http://schemas.microsoft.com/office/drawing/2014/main" id="{AC3BFD91-7E15-7D48-B63C-76AE57DEB2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460"/>
          <a:stretch/>
        </p:blipFill>
        <p:spPr>
          <a:xfrm>
            <a:off x="-3" y="171651"/>
            <a:ext cx="745114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17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4584-B6E3-4E88-A9BA-198450EC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Kalman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0215E-4F50-4CFD-92C8-C36D67FFE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352529C-8291-4126-B25E-5FA043A61A08}"/>
              </a:ext>
            </a:extLst>
          </p:cNvPr>
          <p:cNvSpPr/>
          <p:nvPr/>
        </p:nvSpPr>
        <p:spPr>
          <a:xfrm>
            <a:off x="3409951" y="2413001"/>
            <a:ext cx="2156593" cy="149701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 defTabSz="1244600">
              <a:lnSpc>
                <a:spcPct val="90000"/>
              </a:lnSpc>
              <a:spcAft>
                <a:spcPct val="35000"/>
              </a:spcAft>
            </a:pPr>
            <a:r>
              <a:rPr lang="en-US" sz="2800" dirty="0">
                <a:latin typeface="Candara" panose="020E0502030303020204" pitchFamily="34" charset="0"/>
              </a:rPr>
              <a:t>Gaussian sensor update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7C7073B-417B-4F1A-9293-9D0173777D94}"/>
              </a:ext>
            </a:extLst>
          </p:cNvPr>
          <p:cNvSpPr/>
          <p:nvPr/>
        </p:nvSpPr>
        <p:spPr>
          <a:xfrm>
            <a:off x="5867400" y="2413001"/>
            <a:ext cx="2057401" cy="1497013"/>
          </a:xfrm>
          <a:prstGeom prst="round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 defTabSz="1244600">
              <a:lnSpc>
                <a:spcPct val="90000"/>
              </a:lnSpc>
              <a:spcAft>
                <a:spcPct val="35000"/>
              </a:spcAft>
            </a:pPr>
            <a:r>
              <a:rPr lang="en-US" sz="2800" dirty="0">
                <a:latin typeface="Candara" panose="020E0502030303020204" pitchFamily="34" charset="0"/>
              </a:rPr>
              <a:t>Gaussian motion update</a:t>
            </a:r>
          </a:p>
        </p:txBody>
      </p:sp>
      <p:cxnSp>
        <p:nvCxnSpPr>
          <p:cNvPr id="26" name="Curved Connector 7">
            <a:extLst>
              <a:ext uri="{FF2B5EF4-FFF2-40B4-BE49-F238E27FC236}">
                <a16:creationId xmlns:a16="http://schemas.microsoft.com/office/drawing/2014/main" id="{1632EE0F-8FFD-4028-A3DD-74FCAE14FC0E}"/>
              </a:ext>
            </a:extLst>
          </p:cNvPr>
          <p:cNvCxnSpPr>
            <a:cxnSpLocks/>
            <a:stCxn id="24" idx="0"/>
            <a:endCxn id="25" idx="0"/>
          </p:cNvCxnSpPr>
          <p:nvPr/>
        </p:nvCxnSpPr>
        <p:spPr>
          <a:xfrm rot="5400000" flipH="1" flipV="1">
            <a:off x="5692173" y="1209075"/>
            <a:ext cx="12700" cy="2407853"/>
          </a:xfrm>
          <a:prstGeom prst="curvedConnector3">
            <a:avLst>
              <a:gd name="adj1" fmla="val 3600000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urved Connector 9">
            <a:extLst>
              <a:ext uri="{FF2B5EF4-FFF2-40B4-BE49-F238E27FC236}">
                <a16:creationId xmlns:a16="http://schemas.microsoft.com/office/drawing/2014/main" id="{E95FFF84-2E9D-4A33-8CAE-4D1080E44516}"/>
              </a:ext>
            </a:extLst>
          </p:cNvPr>
          <p:cNvCxnSpPr>
            <a:cxnSpLocks/>
            <a:stCxn id="25" idx="2"/>
            <a:endCxn id="24" idx="2"/>
          </p:cNvCxnSpPr>
          <p:nvPr/>
        </p:nvCxnSpPr>
        <p:spPr>
          <a:xfrm rot="5400000">
            <a:off x="5692174" y="2706088"/>
            <a:ext cx="12700" cy="2407853"/>
          </a:xfrm>
          <a:prstGeom prst="curvedConnector3">
            <a:avLst>
              <a:gd name="adj1" fmla="val 3200000"/>
            </a:avLst>
          </a:prstGeom>
          <a:ln w="38100" cmpd="sng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6BF6A29-A648-1541-A138-469AB707C91D}"/>
              </a:ext>
            </a:extLst>
          </p:cNvPr>
          <p:cNvSpPr/>
          <p:nvPr/>
        </p:nvSpPr>
        <p:spPr>
          <a:xfrm>
            <a:off x="1852943" y="4235522"/>
            <a:ext cx="17724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andara" panose="020E0502030303020204" pitchFamily="34" charset="0"/>
              </a:rPr>
              <a:t>Bayes rule (product)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997214-3222-354A-ABF0-78BF7514D8C1}"/>
              </a:ext>
            </a:extLst>
          </p:cNvPr>
          <p:cNvSpPr/>
          <p:nvPr/>
        </p:nvSpPr>
        <p:spPr>
          <a:xfrm>
            <a:off x="5566544" y="4235522"/>
            <a:ext cx="42823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dirty="0">
                <a:latin typeface="Candara" panose="020E0502030303020204" pitchFamily="34" charset="0"/>
              </a:rPr>
              <a:t>Total probability (summation-&gt;convolution)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28398A-0CB3-B948-BF21-0588EE4EF7CC}"/>
              </a:ext>
            </a:extLst>
          </p:cNvPr>
          <p:cNvSpPr/>
          <p:nvPr/>
        </p:nvSpPr>
        <p:spPr>
          <a:xfrm>
            <a:off x="7924801" y="3553343"/>
            <a:ext cx="195919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andara" panose="020E0502030303020204" pitchFamily="34" charset="0"/>
              </a:rPr>
              <a:t>Prediction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8CC047-7683-1844-A05B-87927CD33CD6}"/>
              </a:ext>
            </a:extLst>
          </p:cNvPr>
          <p:cNvSpPr/>
          <p:nvPr/>
        </p:nvSpPr>
        <p:spPr>
          <a:xfrm>
            <a:off x="1852942" y="3553343"/>
            <a:ext cx="1606530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Candara" panose="020E0502030303020204" pitchFamily="34" charset="0"/>
              </a:rPr>
              <a:t>Filtering</a:t>
            </a:r>
          </a:p>
        </p:txBody>
      </p:sp>
    </p:spTree>
    <p:extLst>
      <p:ext uri="{BB962C8B-B14F-4D97-AF65-F5344CB8AC3E}">
        <p14:creationId xmlns:p14="http://schemas.microsoft.com/office/powerpoint/2010/main" val="4277379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47A21-0119-1C4A-8C9F-5CD360320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Dimension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7E956C-DD27-A04F-B435-70CE5D0358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 practice, it is common to use more random variables.</a:t>
                </a:r>
              </a:p>
              <a:p>
                <a:r>
                  <a:rPr lang="en-US" dirty="0"/>
                  <a:t>Example: four variables for the 2D position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and speed 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Use multivariant Gaussian distribution</a:t>
                </a:r>
                <a:br>
                  <a:rPr lang="en-US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𝝁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dirty="0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</m:d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dirty="0">
                            <a:latin typeface="Cambria Math" panose="02040503050406030204" pitchFamily="18" charset="0"/>
                          </a:rPr>
                          <m:t>⁡(−</m:t>
                        </m:r>
                        <m:box>
                          <m:box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  <m:box>
                          <m:box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dirty="0">
                                        <a:latin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l-GR" dirty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p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d>
                          </m:e>
                        </m:box>
                        <m:r>
                          <a:rPr lang="en-US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(2</m:t>
                                </m:r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l-GR" dirty="0">
                                <a:latin typeface="Cambria Math" panose="02040503050406030204" pitchFamily="18" charset="0"/>
                              </a:rPr>
                              <m:t>𝜮</m:t>
                            </m:r>
                            <m:r>
                              <a:rPr lang="en-US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77E956C-DD27-A04F-B435-70CE5D0358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03" t="-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2184C2-2E98-794E-8A16-15F827D7E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77436-EC8C-4AA7-8F7E-35D67B363DD7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C5C4E-841F-6247-866A-30392F4C03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3534" l="847" r="94915">
                        <a14:foregroundMark x1="88347" y1="57328" x2="88347" y2="62500"/>
                        <a14:foregroundMark x1="91314" y1="58621" x2="94915" y2="57759"/>
                        <a14:backgroundMark x1="50636" y1="94828" x2="63136" y2="96983"/>
                        <a14:backgroundMark x1="63136" y1="96983" x2="66949" y2="91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8102" y="4746294"/>
            <a:ext cx="3509046" cy="18373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4D371D-3757-5740-8068-3029D5E26618}"/>
              </a:ext>
            </a:extLst>
          </p:cNvPr>
          <p:cNvSpPr/>
          <p:nvPr/>
        </p:nvSpPr>
        <p:spPr>
          <a:xfrm>
            <a:off x="3260332" y="6443246"/>
            <a:ext cx="567133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https://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en.wikipedia.org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/wiki/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</a:rPr>
              <a:t>Multivariate_normal_distribution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A17807-E3E0-45AB-9428-AF4CCF7A7CE1}"/>
              </a:ext>
            </a:extLst>
          </p:cNvPr>
          <p:cNvSpPr/>
          <p:nvPr/>
        </p:nvSpPr>
        <p:spPr>
          <a:xfrm>
            <a:off x="6707148" y="5568317"/>
            <a:ext cx="33097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Detailed high-d Kalman filtering discussion is skipped here.</a:t>
            </a:r>
          </a:p>
        </p:txBody>
      </p:sp>
    </p:spTree>
    <p:extLst>
      <p:ext uri="{BB962C8B-B14F-4D97-AF65-F5344CB8AC3E}">
        <p14:creationId xmlns:p14="http://schemas.microsoft.com/office/powerpoint/2010/main" val="30490432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69A18-E8D7-7643-AF9F-EFD134912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Kalman Filtering Simulation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D69039-C458-48F9-B9FE-EC2C583E1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teammcode.com</a:t>
            </a:r>
            <a:r>
              <a:rPr lang="en-US" dirty="0"/>
              <a:t>/projects/</a:t>
            </a:r>
            <a:r>
              <a:rPr lang="en-US" dirty="0" err="1"/>
              <a:t>kalman</a:t>
            </a:r>
            <a:r>
              <a:rPr lang="en-US" dirty="0"/>
              <a:t>-filter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B101F-802F-0548-AE51-A288B3573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841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947E-E312-3B4F-9667-503F02EF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Hidden Markov Models (HMMs)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E6AC9-8274-CA4A-82A9-DB64144B4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HMM is a temporal probabilistic model for time series in which </a:t>
            </a:r>
          </a:p>
          <a:p>
            <a:pPr lvl="1"/>
            <a:r>
              <a:rPr lang="en-US" dirty="0"/>
              <a:t>the state of the process is described by a </a:t>
            </a:r>
            <a:r>
              <a:rPr lang="en-US" dirty="0">
                <a:solidFill>
                  <a:srgbClr val="FF0000"/>
                </a:solidFill>
              </a:rPr>
              <a:t>single</a:t>
            </a:r>
            <a:r>
              <a:rPr lang="en-US" dirty="0"/>
              <a:t> discrete random variable;</a:t>
            </a:r>
          </a:p>
          <a:p>
            <a:pPr lvl="1"/>
            <a:r>
              <a:rPr lang="en-US" dirty="0"/>
              <a:t>the state transition over time is </a:t>
            </a:r>
            <a:r>
              <a:rPr lang="en-US" dirty="0">
                <a:solidFill>
                  <a:srgbClr val="FF0000"/>
                </a:solidFill>
              </a:rPr>
              <a:t>Markovian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the value of a state is </a:t>
            </a:r>
            <a:r>
              <a:rPr lang="en-US" dirty="0">
                <a:solidFill>
                  <a:srgbClr val="FF0000"/>
                </a:solidFill>
              </a:rPr>
              <a:t>unobservable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the unobservable is accompanied by another </a:t>
            </a:r>
            <a:r>
              <a:rPr lang="en-US" dirty="0">
                <a:solidFill>
                  <a:srgbClr val="FF0000"/>
                </a:solidFill>
              </a:rPr>
              <a:t>observable</a:t>
            </a:r>
            <a:r>
              <a:rPr lang="en-US" dirty="0"/>
              <a:t> variable.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9868B-D8EF-8543-8840-2E64CDC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35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546960-EE05-4CA2-BFAC-930C6DFEAB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1BC22DC-4AC6-426F-A903-1ADAA0C3E8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44D1B-5812-49E6-BC8B-EB5B0AECC41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34576" y="6583364"/>
            <a:ext cx="733425" cy="274637"/>
          </a:xfrm>
        </p:spPr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1490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947E-E312-3B4F-9667-503F02EF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HMM: Smoothing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E6AC9-8274-CA4A-82A9-DB64144B40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514374"/>
                <a:ext cx="9601200" cy="4038828"/>
              </a:xfrm>
            </p:spPr>
            <p:txBody>
              <a:bodyPr>
                <a:normAutofit/>
              </a:bodyPr>
              <a:lstStyle/>
              <a:p>
                <a:pPr marL="11113" indent="0">
                  <a:buNone/>
                </a:pPr>
                <a:r>
                  <a:rPr lang="en-US" sz="2800" dirty="0"/>
                  <a:t>P(S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|Z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,Z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,Z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) </a:t>
                </a:r>
              </a:p>
              <a:p>
                <a:pPr marL="11113" indent="0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800" dirty="0"/>
                  <a:t> P(S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|Z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,Z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)P(Z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|S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,Z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,Z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)</a:t>
                </a:r>
              </a:p>
              <a:p>
                <a:pPr marL="11113" indent="0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P(S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|Z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,Z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)P(Z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|S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)</a:t>
                </a:r>
              </a:p>
              <a:p>
                <a:pPr marL="11113" indent="0">
                  <a:buNone/>
                </a:pPr>
                <a:r>
                  <a:rPr lang="en-US" sz="2800" dirty="0"/>
                  <a:t>P(Z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|S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)</a:t>
                </a:r>
              </a:p>
              <a:p>
                <a:pPr marL="11113" indent="0">
                  <a:buNone/>
                </a:pPr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9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sz="2800" dirty="0"/>
                          <m:t>P</m:t>
                        </m:r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3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3</m:t>
                        </m:r>
                        <m:r>
                          <m:rPr>
                            <m:nor/>
                          </m:rPr>
                          <a:rPr lang="en-US" sz="2800" dirty="0"/>
                          <m:t>|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,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3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dirty="0"/>
                          <m:t>)</m:t>
                        </m:r>
                        <m:r>
                          <m:rPr>
                            <m:nor/>
                          </m:rPr>
                          <a:rPr lang="en-US" sz="2800" dirty="0"/>
                          <m:t>P</m:t>
                        </m:r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3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dirty="0"/>
                          <m:t>|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  <a:p>
                <a:pPr marL="11113" indent="0">
                  <a:buNone/>
                </a:pPr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9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sz="2800" dirty="0"/>
                          <m:t>P</m:t>
                        </m:r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3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3</m:t>
                        </m:r>
                        <m:r>
                          <m:rPr>
                            <m:nor/>
                          </m:rPr>
                          <a:rPr lang="en-US" sz="2800" dirty="0"/>
                          <m:t>|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3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dirty="0"/>
                          <m:t>)</m:t>
                        </m:r>
                        <m:r>
                          <m:rPr>
                            <m:nor/>
                          </m:rPr>
                          <a:rPr lang="en-US" sz="2800" dirty="0"/>
                          <m:t>P</m:t>
                        </m:r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3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dirty="0"/>
                          <m:t>|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E6AC9-8274-CA4A-82A9-DB64144B40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514374"/>
                <a:ext cx="9601200" cy="4038828"/>
              </a:xfrm>
              <a:blipFill>
                <a:blip r:embed="rId2"/>
                <a:stretch>
                  <a:fillRect l="-3303" t="-313" b="-1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9868B-D8EF-8543-8840-2E64CDC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29AB81E-8F56-A84F-A8A4-337B7093A5BD}"/>
              </a:ext>
            </a:extLst>
          </p:cNvPr>
          <p:cNvSpPr/>
          <p:nvPr/>
        </p:nvSpPr>
        <p:spPr>
          <a:xfrm>
            <a:off x="2060715" y="106680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C75A66-CA82-BB48-AE27-49FD3598668E}"/>
              </a:ext>
            </a:extLst>
          </p:cNvPr>
          <p:cNvCxnSpPr>
            <a:cxnSpLocks/>
          </p:cNvCxnSpPr>
          <p:nvPr/>
        </p:nvCxnSpPr>
        <p:spPr>
          <a:xfrm>
            <a:off x="2492410" y="128930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3FBD827-5757-D242-8A66-D9A6EA1EF7A8}"/>
              </a:ext>
            </a:extLst>
          </p:cNvPr>
          <p:cNvSpPr/>
          <p:nvPr/>
        </p:nvSpPr>
        <p:spPr>
          <a:xfrm>
            <a:off x="2060714" y="179212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F7D57C-4039-D747-9F31-0FBFE82EE7F0}"/>
              </a:ext>
            </a:extLst>
          </p:cNvPr>
          <p:cNvCxnSpPr>
            <a:cxnSpLocks/>
            <a:stCxn id="22" idx="4"/>
            <a:endCxn id="24" idx="0"/>
          </p:cNvCxnSpPr>
          <p:nvPr/>
        </p:nvCxnSpPr>
        <p:spPr>
          <a:xfrm flipH="1">
            <a:off x="2276562" y="151180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0903D42D-2497-1B4F-B6DC-856D21E5EA1C}"/>
              </a:ext>
            </a:extLst>
          </p:cNvPr>
          <p:cNvSpPr/>
          <p:nvPr/>
        </p:nvSpPr>
        <p:spPr>
          <a:xfrm>
            <a:off x="2898915" y="106680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36B336-0C6A-DA4A-B546-7DC97016DC2D}"/>
              </a:ext>
            </a:extLst>
          </p:cNvPr>
          <p:cNvCxnSpPr>
            <a:cxnSpLocks/>
          </p:cNvCxnSpPr>
          <p:nvPr/>
        </p:nvCxnSpPr>
        <p:spPr>
          <a:xfrm>
            <a:off x="3330610" y="128930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2CEF4D2B-52E2-8141-BED9-35FEC83A4BD6}"/>
              </a:ext>
            </a:extLst>
          </p:cNvPr>
          <p:cNvSpPr/>
          <p:nvPr/>
        </p:nvSpPr>
        <p:spPr>
          <a:xfrm>
            <a:off x="2898914" y="179212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EFF858-A604-934D-B7E7-8CFE7766D78A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>
          <a:xfrm flipH="1">
            <a:off x="3114762" y="151180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E385A5A-A3B5-1040-ADF2-F0A929E5ECCF}"/>
              </a:ext>
            </a:extLst>
          </p:cNvPr>
          <p:cNvSpPr/>
          <p:nvPr/>
        </p:nvSpPr>
        <p:spPr>
          <a:xfrm>
            <a:off x="3737115" y="106680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5459A5-8581-9E4A-AA3A-1CF546CC0BC8}"/>
              </a:ext>
            </a:extLst>
          </p:cNvPr>
          <p:cNvCxnSpPr>
            <a:cxnSpLocks/>
          </p:cNvCxnSpPr>
          <p:nvPr/>
        </p:nvCxnSpPr>
        <p:spPr>
          <a:xfrm>
            <a:off x="4168810" y="128930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088A6252-D40E-F44D-8E75-558E1F7BF48E}"/>
              </a:ext>
            </a:extLst>
          </p:cNvPr>
          <p:cNvSpPr/>
          <p:nvPr/>
        </p:nvSpPr>
        <p:spPr>
          <a:xfrm>
            <a:off x="3737114" y="179212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5BDC5C-EE6B-924B-B08B-CE441AB1EB4A}"/>
              </a:ext>
            </a:extLst>
          </p:cNvPr>
          <p:cNvCxnSpPr>
            <a:cxnSpLocks/>
            <a:stCxn id="30" idx="4"/>
            <a:endCxn id="32" idx="0"/>
          </p:cNvCxnSpPr>
          <p:nvPr/>
        </p:nvCxnSpPr>
        <p:spPr>
          <a:xfrm flipH="1">
            <a:off x="3952962" y="151180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0D551CC-482F-D247-BD7D-84AC7AADF489}"/>
              </a:ext>
            </a:extLst>
          </p:cNvPr>
          <p:cNvCxnSpPr>
            <a:cxnSpLocks/>
          </p:cNvCxnSpPr>
          <p:nvPr/>
        </p:nvCxnSpPr>
        <p:spPr>
          <a:xfrm>
            <a:off x="4622696" y="1289304"/>
            <a:ext cx="406505" cy="0"/>
          </a:xfrm>
          <a:prstGeom prst="straightConnector1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77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947E-E312-3B4F-9667-503F02EF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HMM: Smoothing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E6AC9-8274-CA4A-82A9-DB64144B40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514374"/>
                <a:ext cx="9601200" cy="4038828"/>
              </a:xfrm>
            </p:spPr>
            <p:txBody>
              <a:bodyPr>
                <a:normAutofit lnSpcReduction="10000"/>
              </a:bodyPr>
              <a:lstStyle/>
              <a:p>
                <a:pPr marL="11113" indent="0">
                  <a:buNone/>
                </a:pPr>
                <a:r>
                  <a:rPr lang="en-US" sz="2800" dirty="0"/>
                  <a:t>P(S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|Z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,Z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,Z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) </a:t>
                </a:r>
              </a:p>
              <a:p>
                <a:pPr marL="11113" indent="0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800" dirty="0"/>
                  <a:t> P(S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|Z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)P(Z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,Z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|S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,Z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)</a:t>
                </a:r>
              </a:p>
              <a:p>
                <a:pPr marL="11113" indent="0">
                  <a:buNone/>
                </a:pPr>
                <a:r>
                  <a:rPr lang="en-US" sz="2800" dirty="0"/>
                  <a:t>= P(S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|Z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)P(Z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,Z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|S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)</a:t>
                </a:r>
              </a:p>
              <a:p>
                <a:pPr marL="11113" indent="0">
                  <a:buNone/>
                </a:pPr>
                <a:r>
                  <a:rPr lang="en-US" sz="2800" dirty="0"/>
                  <a:t>P(Z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,Z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3</a:t>
                </a:r>
                <a:r>
                  <a:rPr lang="en-US" sz="2800" dirty="0"/>
                  <a:t>|S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) </a:t>
                </a:r>
              </a:p>
              <a:p>
                <a:pPr marL="11113" indent="0">
                  <a:buNone/>
                </a:pPr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9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sz="2800" dirty="0"/>
                          <m:t>P</m:t>
                        </m:r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,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3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3</m:t>
                        </m:r>
                        <m:r>
                          <m:rPr>
                            <m:nor/>
                          </m:rPr>
                          <a:rPr lang="en-US" sz="2800" dirty="0"/>
                          <m:t>|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800" dirty="0"/>
                          <m:t>,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dirty="0"/>
                          <m:t>)</m:t>
                        </m:r>
                        <m:r>
                          <m:rPr>
                            <m:nor/>
                          </m:rPr>
                          <a:rPr lang="en-US" sz="2800" dirty="0"/>
                          <m:t>P</m:t>
                        </m:r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dirty="0"/>
                          <m:t>|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800" dirty="0"/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  <a:p>
                <a:pPr marL="11113" indent="0">
                  <a:buNone/>
                </a:pPr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9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sz="2800" dirty="0"/>
                          <m:t>P</m:t>
                        </m:r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,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3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3</m:t>
                        </m:r>
                        <m:r>
                          <m:rPr>
                            <m:nor/>
                          </m:rPr>
                          <a:rPr lang="en-US" sz="2800" dirty="0"/>
                          <m:t>|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dirty="0"/>
                          <m:t>)</m:t>
                        </m:r>
                        <m:r>
                          <m:rPr>
                            <m:nor/>
                          </m:rPr>
                          <a:rPr lang="en-US" sz="2800" dirty="0"/>
                          <m:t>P</m:t>
                        </m:r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dirty="0"/>
                          <m:t>|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800" dirty="0"/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  <a:p>
                <a:pPr marL="11113" indent="0">
                  <a:buNone/>
                </a:pPr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9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sz="2800" dirty="0"/>
                          <m:t>P</m:t>
                        </m:r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3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3</m:t>
                        </m:r>
                        <m:r>
                          <m:rPr>
                            <m:nor/>
                          </m:rPr>
                          <a:rPr lang="en-US" sz="2800" dirty="0"/>
                          <m:t>|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dirty="0"/>
                          <m:t>)</m:t>
                        </m:r>
                        <m:r>
                          <m:rPr>
                            <m:nor/>
                          </m:rPr>
                          <a:rPr lang="en-US" sz="2800" dirty="0"/>
                          <m:t>P</m:t>
                        </m:r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z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|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dirty="0"/>
                          <m:t>)</m:t>
                        </m:r>
                        <m:r>
                          <m:rPr>
                            <m:nor/>
                          </m:rPr>
                          <a:rPr lang="en-US" sz="2800" dirty="0"/>
                          <m:t>P</m:t>
                        </m:r>
                        <m:r>
                          <m:rPr>
                            <m:nor/>
                          </m:rPr>
                          <a:rPr lang="en-US" sz="2800" dirty="0"/>
                          <m:t>(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2</m:t>
                        </m:r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dirty="0"/>
                          <m:t>|</m:t>
                        </m:r>
                        <m:r>
                          <m:rPr>
                            <m:nor/>
                          </m:rPr>
                          <a:rPr lang="en-US" sz="2800" dirty="0"/>
                          <m:t>S</m:t>
                        </m:r>
                        <m:r>
                          <m:rPr>
                            <m:nor/>
                          </m:rPr>
                          <a:rPr lang="en-US" sz="2800" baseline="-25000" dirty="0"/>
                          <m:t>1</m:t>
                        </m:r>
                        <m:r>
                          <m:rPr>
                            <m:nor/>
                          </m:rPr>
                          <a:rPr lang="en-US" sz="2800" dirty="0"/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E6AC9-8274-CA4A-82A9-DB64144B40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514374"/>
                <a:ext cx="9601200" cy="4038828"/>
              </a:xfrm>
              <a:blipFill>
                <a:blip r:embed="rId2"/>
                <a:stretch>
                  <a:fillRect l="-3303" t="-1254" b="-18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9868B-D8EF-8543-8840-2E64CDC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29AB81E-8F56-A84F-A8A4-337B7093A5BD}"/>
              </a:ext>
            </a:extLst>
          </p:cNvPr>
          <p:cNvSpPr/>
          <p:nvPr/>
        </p:nvSpPr>
        <p:spPr>
          <a:xfrm>
            <a:off x="2060715" y="106680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C75A66-CA82-BB48-AE27-49FD3598668E}"/>
              </a:ext>
            </a:extLst>
          </p:cNvPr>
          <p:cNvCxnSpPr>
            <a:cxnSpLocks/>
          </p:cNvCxnSpPr>
          <p:nvPr/>
        </p:nvCxnSpPr>
        <p:spPr>
          <a:xfrm>
            <a:off x="2492410" y="128930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3FBD827-5757-D242-8A66-D9A6EA1EF7A8}"/>
              </a:ext>
            </a:extLst>
          </p:cNvPr>
          <p:cNvSpPr/>
          <p:nvPr/>
        </p:nvSpPr>
        <p:spPr>
          <a:xfrm>
            <a:off x="2060714" y="179212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F7D57C-4039-D747-9F31-0FBFE82EE7F0}"/>
              </a:ext>
            </a:extLst>
          </p:cNvPr>
          <p:cNvCxnSpPr>
            <a:cxnSpLocks/>
            <a:stCxn id="22" idx="4"/>
            <a:endCxn id="24" idx="0"/>
          </p:cNvCxnSpPr>
          <p:nvPr/>
        </p:nvCxnSpPr>
        <p:spPr>
          <a:xfrm flipH="1">
            <a:off x="2276562" y="151180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0903D42D-2497-1B4F-B6DC-856D21E5EA1C}"/>
              </a:ext>
            </a:extLst>
          </p:cNvPr>
          <p:cNvSpPr/>
          <p:nvPr/>
        </p:nvSpPr>
        <p:spPr>
          <a:xfrm>
            <a:off x="2898915" y="106680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36B336-0C6A-DA4A-B546-7DC97016DC2D}"/>
              </a:ext>
            </a:extLst>
          </p:cNvPr>
          <p:cNvCxnSpPr>
            <a:cxnSpLocks/>
          </p:cNvCxnSpPr>
          <p:nvPr/>
        </p:nvCxnSpPr>
        <p:spPr>
          <a:xfrm>
            <a:off x="3330610" y="128930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2CEF4D2B-52E2-8141-BED9-35FEC83A4BD6}"/>
              </a:ext>
            </a:extLst>
          </p:cNvPr>
          <p:cNvSpPr/>
          <p:nvPr/>
        </p:nvSpPr>
        <p:spPr>
          <a:xfrm>
            <a:off x="2898914" y="179212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EFF858-A604-934D-B7E7-8CFE7766D78A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>
          <a:xfrm flipH="1">
            <a:off x="3114762" y="151180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E385A5A-A3B5-1040-ADF2-F0A929E5ECCF}"/>
              </a:ext>
            </a:extLst>
          </p:cNvPr>
          <p:cNvSpPr/>
          <p:nvPr/>
        </p:nvSpPr>
        <p:spPr>
          <a:xfrm>
            <a:off x="3737115" y="106680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5459A5-8581-9E4A-AA3A-1CF546CC0BC8}"/>
              </a:ext>
            </a:extLst>
          </p:cNvPr>
          <p:cNvCxnSpPr>
            <a:cxnSpLocks/>
          </p:cNvCxnSpPr>
          <p:nvPr/>
        </p:nvCxnSpPr>
        <p:spPr>
          <a:xfrm>
            <a:off x="4168810" y="128930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088A6252-D40E-F44D-8E75-558E1F7BF48E}"/>
              </a:ext>
            </a:extLst>
          </p:cNvPr>
          <p:cNvSpPr/>
          <p:nvPr/>
        </p:nvSpPr>
        <p:spPr>
          <a:xfrm>
            <a:off x="3737114" y="179212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5BDC5C-EE6B-924B-B08B-CE441AB1EB4A}"/>
              </a:ext>
            </a:extLst>
          </p:cNvPr>
          <p:cNvCxnSpPr>
            <a:cxnSpLocks/>
            <a:stCxn id="30" idx="4"/>
            <a:endCxn id="32" idx="0"/>
          </p:cNvCxnSpPr>
          <p:nvPr/>
        </p:nvCxnSpPr>
        <p:spPr>
          <a:xfrm flipH="1">
            <a:off x="3952962" y="151180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0D551CC-482F-D247-BD7D-84AC7AADF489}"/>
              </a:ext>
            </a:extLst>
          </p:cNvPr>
          <p:cNvCxnSpPr>
            <a:cxnSpLocks/>
          </p:cNvCxnSpPr>
          <p:nvPr/>
        </p:nvCxnSpPr>
        <p:spPr>
          <a:xfrm>
            <a:off x="4622696" y="1289304"/>
            <a:ext cx="406505" cy="0"/>
          </a:xfrm>
          <a:prstGeom prst="straightConnector1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78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947E-E312-3B4F-9667-503F02EF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HMM: Smoothing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E6AC9-8274-CA4A-82A9-DB64144B40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514374"/>
                <a:ext cx="10460853" cy="4038828"/>
              </a:xfrm>
            </p:spPr>
            <p:txBody>
              <a:bodyPr>
                <a:noAutofit/>
              </a:bodyPr>
              <a:lstStyle/>
              <a:p>
                <a:pPr marL="11113" indent="0">
                  <a:buNone/>
                </a:pPr>
                <a:r>
                  <a:rPr lang="en-US" sz="2800" dirty="0"/>
                  <a:t>P(S</a:t>
                </a:r>
                <a:r>
                  <a:rPr lang="en-US" sz="2800" baseline="-25000" dirty="0"/>
                  <a:t>k</a:t>
                </a:r>
                <a:r>
                  <a:rPr lang="en-US" sz="2800" dirty="0"/>
                  <a:t>|Z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,Z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2</a:t>
                </a:r>
                <a:r>
                  <a:rPr lang="en-US" sz="2800" dirty="0"/>
                  <a:t>,…,Z</a:t>
                </a:r>
                <a:r>
                  <a:rPr lang="en-US" sz="2800" baseline="-25000" dirty="0"/>
                  <a:t>n</a:t>
                </a:r>
                <a:r>
                  <a:rPr lang="en-US" sz="2800" dirty="0"/>
                  <a:t>=</a:t>
                </a:r>
                <a:r>
                  <a:rPr lang="en-US" sz="2800" dirty="0" err="1"/>
                  <a:t>z</a:t>
                </a:r>
                <a:r>
                  <a:rPr lang="en-US" sz="2800" baseline="-25000" dirty="0" err="1"/>
                  <a:t>n</a:t>
                </a:r>
                <a:r>
                  <a:rPr lang="en-US" sz="2800" dirty="0"/>
                  <a:t>) </a:t>
                </a:r>
              </a:p>
              <a:p>
                <a:pPr marL="11113" indent="0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800" dirty="0"/>
                  <a:t> P(S</a:t>
                </a:r>
                <a:r>
                  <a:rPr lang="en-US" sz="2800" baseline="-25000" dirty="0"/>
                  <a:t>k</a:t>
                </a:r>
                <a:r>
                  <a:rPr lang="en-US" sz="2800" dirty="0"/>
                  <a:t>|Z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,…,</a:t>
                </a:r>
                <a:r>
                  <a:rPr lang="en-US" sz="2800" dirty="0" err="1"/>
                  <a:t>Z</a:t>
                </a:r>
                <a:r>
                  <a:rPr lang="en-US" sz="2800" baseline="-25000" dirty="0" err="1"/>
                  <a:t>k</a:t>
                </a:r>
                <a:r>
                  <a:rPr lang="en-US" sz="2800" dirty="0"/>
                  <a:t>=</a:t>
                </a:r>
                <a:r>
                  <a:rPr lang="en-US" sz="2800" dirty="0" err="1"/>
                  <a:t>z</a:t>
                </a:r>
                <a:r>
                  <a:rPr lang="en-US" sz="2800" baseline="-25000" dirty="0" err="1"/>
                  <a:t>k</a:t>
                </a:r>
                <a:r>
                  <a:rPr lang="en-US" sz="2800" dirty="0"/>
                  <a:t>) P(Z</a:t>
                </a:r>
                <a:r>
                  <a:rPr lang="en-US" sz="2800" baseline="-25000" dirty="0"/>
                  <a:t>k+1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k+1</a:t>
                </a:r>
                <a:r>
                  <a:rPr lang="en-US" sz="2800" dirty="0"/>
                  <a:t>,…,Z</a:t>
                </a:r>
                <a:r>
                  <a:rPr lang="en-US" sz="2800" baseline="-25000" dirty="0"/>
                  <a:t>n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n</a:t>
                </a:r>
                <a:r>
                  <a:rPr lang="en-US" sz="2800" dirty="0"/>
                  <a:t>|S</a:t>
                </a:r>
                <a:r>
                  <a:rPr lang="en-US" sz="2800" baseline="-25000" dirty="0"/>
                  <a:t>k</a:t>
                </a:r>
                <a:r>
                  <a:rPr lang="en-US" sz="2800" dirty="0"/>
                  <a:t>,Z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,…,</a:t>
                </a:r>
                <a:r>
                  <a:rPr lang="en-US" sz="2800" dirty="0" err="1"/>
                  <a:t>Z</a:t>
                </a:r>
                <a:r>
                  <a:rPr lang="en-US" sz="2800" baseline="-25000" dirty="0" err="1"/>
                  <a:t>k</a:t>
                </a:r>
                <a:r>
                  <a:rPr lang="en-US" sz="2800" dirty="0"/>
                  <a:t>=</a:t>
                </a:r>
                <a:r>
                  <a:rPr lang="en-US" sz="2800" dirty="0" err="1"/>
                  <a:t>z</a:t>
                </a:r>
                <a:r>
                  <a:rPr lang="en-US" sz="2800" baseline="-25000" dirty="0" err="1"/>
                  <a:t>k</a:t>
                </a:r>
                <a:r>
                  <a:rPr lang="en-US" sz="2800" dirty="0"/>
                  <a:t>)</a:t>
                </a:r>
              </a:p>
              <a:p>
                <a:pPr marL="11113" indent="0">
                  <a:buNone/>
                </a:pPr>
                <a:r>
                  <a:rPr lang="en-US" sz="2800" dirty="0"/>
                  <a:t>= P(S</a:t>
                </a:r>
                <a:r>
                  <a:rPr lang="en-US" sz="2800" baseline="-25000" dirty="0"/>
                  <a:t>k</a:t>
                </a:r>
                <a:r>
                  <a:rPr lang="en-US" sz="2800" dirty="0"/>
                  <a:t>|Z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1</a:t>
                </a:r>
                <a:r>
                  <a:rPr lang="en-US" sz="2800" dirty="0"/>
                  <a:t>,…,Z</a:t>
                </a:r>
                <a:r>
                  <a:rPr lang="en-US" sz="2800" baseline="-25000" dirty="0"/>
                  <a:t>k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k</a:t>
                </a:r>
                <a:r>
                  <a:rPr lang="en-US" sz="2800" dirty="0"/>
                  <a:t>) P(Z</a:t>
                </a:r>
                <a:r>
                  <a:rPr lang="en-US" sz="2800" baseline="-25000" dirty="0"/>
                  <a:t>k+1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k+1</a:t>
                </a:r>
                <a:r>
                  <a:rPr lang="en-US" sz="2800" dirty="0"/>
                  <a:t>,…,Z</a:t>
                </a:r>
                <a:r>
                  <a:rPr lang="en-US" sz="2800" baseline="-25000" dirty="0"/>
                  <a:t>n</a:t>
                </a:r>
                <a:r>
                  <a:rPr lang="en-US" sz="2800" dirty="0"/>
                  <a:t>=</a:t>
                </a:r>
                <a:r>
                  <a:rPr lang="en-US" sz="2800" dirty="0" err="1"/>
                  <a:t>z</a:t>
                </a:r>
                <a:r>
                  <a:rPr lang="en-US" sz="2800" baseline="-25000" dirty="0" err="1"/>
                  <a:t>n</a:t>
                </a:r>
                <a:r>
                  <a:rPr lang="en-US" sz="2800" dirty="0" err="1"/>
                  <a:t>|S</a:t>
                </a:r>
                <a:r>
                  <a:rPr lang="en-US" sz="2800" baseline="-25000" dirty="0" err="1"/>
                  <a:t>k</a:t>
                </a:r>
                <a:r>
                  <a:rPr lang="en-US" sz="2800" dirty="0"/>
                  <a:t>)</a:t>
                </a:r>
              </a:p>
              <a:p>
                <a:pPr marL="11113" indent="0">
                  <a:buNone/>
                </a:pPr>
                <a:r>
                  <a:rPr lang="en-US" sz="2800" dirty="0"/>
                  <a:t>P(Z</a:t>
                </a:r>
                <a:r>
                  <a:rPr lang="en-US" sz="2800" baseline="-25000" dirty="0"/>
                  <a:t>k+1</a:t>
                </a:r>
                <a:r>
                  <a:rPr lang="en-US" sz="2800" dirty="0"/>
                  <a:t>=z</a:t>
                </a:r>
                <a:r>
                  <a:rPr lang="en-US" sz="2800" baseline="-25000" dirty="0"/>
                  <a:t>k+1</a:t>
                </a:r>
                <a:r>
                  <a:rPr lang="en-US" sz="2800" dirty="0"/>
                  <a:t>,…,Z</a:t>
                </a:r>
                <a:r>
                  <a:rPr lang="en-US" sz="2800" baseline="-25000" dirty="0"/>
                  <a:t>n</a:t>
                </a:r>
                <a:r>
                  <a:rPr lang="en-US" sz="2800" dirty="0"/>
                  <a:t>=</a:t>
                </a:r>
                <a:r>
                  <a:rPr lang="en-US" sz="2800" dirty="0" err="1"/>
                  <a:t>z</a:t>
                </a:r>
                <a:r>
                  <a:rPr lang="en-US" sz="2800" baseline="-25000" dirty="0" err="1"/>
                  <a:t>n</a:t>
                </a:r>
                <a:r>
                  <a:rPr lang="en-US" sz="2800" dirty="0" err="1"/>
                  <a:t>|S</a:t>
                </a:r>
                <a:r>
                  <a:rPr lang="en-US" sz="2800" baseline="-25000" dirty="0" err="1"/>
                  <a:t>k</a:t>
                </a:r>
                <a:r>
                  <a:rPr lang="en-US" sz="2800" dirty="0"/>
                  <a:t>)</a:t>
                </a:r>
              </a:p>
              <a:p>
                <a:pPr marL="11113" indent="0">
                  <a:buNone/>
                </a:pPr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9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800" dirty="0"/>
                              <m:t>=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800" dirty="0"/>
                              <m:t>,…,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800" dirty="0"/>
                              <m:t>=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800">
                                        <a:latin typeface="Cambria Math" panose="02040503050406030204" pitchFamily="18" charset="0"/>
                                      </a:rPr>
                                      <m:t>k</m:t>
                                    </m:r>
                                  </m:sub>
                                </m:sSub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800" dirty="0"/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  <a:p>
                <a:pPr marL="11113" indent="0">
                  <a:buNone/>
                </a:pPr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9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800" dirty="0"/>
                              <m:t>=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800" dirty="0"/>
                              <m:t>,…,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800" dirty="0"/>
                              <m:t>=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800" dirty="0"/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  <a:p>
                <a:pPr marL="11113" indent="0">
                  <a:buNone/>
                </a:pPr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9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800" dirty="0"/>
                              <m:t>=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800" dirty="0"/>
                              <m:t>,…,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800" dirty="0"/>
                              <m:t>=</m:t>
                            </m:r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800" dirty="0"/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800" dirty="0"/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E6AC9-8274-CA4A-82A9-DB64144B40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514374"/>
                <a:ext cx="10460853" cy="4038828"/>
              </a:xfrm>
              <a:blipFill>
                <a:blip r:embed="rId2"/>
                <a:stretch>
                  <a:fillRect l="-3034" t="-313" b="-25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9868B-D8EF-8543-8840-2E64CDC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29AB81E-8F56-A84F-A8A4-337B7093A5BD}"/>
              </a:ext>
            </a:extLst>
          </p:cNvPr>
          <p:cNvSpPr/>
          <p:nvPr/>
        </p:nvSpPr>
        <p:spPr>
          <a:xfrm>
            <a:off x="2060715" y="106680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C75A66-CA82-BB48-AE27-49FD3598668E}"/>
              </a:ext>
            </a:extLst>
          </p:cNvPr>
          <p:cNvCxnSpPr>
            <a:cxnSpLocks/>
          </p:cNvCxnSpPr>
          <p:nvPr/>
        </p:nvCxnSpPr>
        <p:spPr>
          <a:xfrm>
            <a:off x="2492410" y="128930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3FBD827-5757-D242-8A66-D9A6EA1EF7A8}"/>
              </a:ext>
            </a:extLst>
          </p:cNvPr>
          <p:cNvSpPr/>
          <p:nvPr/>
        </p:nvSpPr>
        <p:spPr>
          <a:xfrm>
            <a:off x="2060714" y="179212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F7D57C-4039-D747-9F31-0FBFE82EE7F0}"/>
              </a:ext>
            </a:extLst>
          </p:cNvPr>
          <p:cNvCxnSpPr>
            <a:cxnSpLocks/>
            <a:stCxn id="22" idx="4"/>
            <a:endCxn id="24" idx="0"/>
          </p:cNvCxnSpPr>
          <p:nvPr/>
        </p:nvCxnSpPr>
        <p:spPr>
          <a:xfrm flipH="1">
            <a:off x="2276562" y="151180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0903D42D-2497-1B4F-B6DC-856D21E5EA1C}"/>
              </a:ext>
            </a:extLst>
          </p:cNvPr>
          <p:cNvSpPr/>
          <p:nvPr/>
        </p:nvSpPr>
        <p:spPr>
          <a:xfrm>
            <a:off x="2898915" y="106680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36B336-0C6A-DA4A-B546-7DC97016DC2D}"/>
              </a:ext>
            </a:extLst>
          </p:cNvPr>
          <p:cNvCxnSpPr>
            <a:cxnSpLocks/>
          </p:cNvCxnSpPr>
          <p:nvPr/>
        </p:nvCxnSpPr>
        <p:spPr>
          <a:xfrm>
            <a:off x="3330610" y="128930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2CEF4D2B-52E2-8141-BED9-35FEC83A4BD6}"/>
              </a:ext>
            </a:extLst>
          </p:cNvPr>
          <p:cNvSpPr/>
          <p:nvPr/>
        </p:nvSpPr>
        <p:spPr>
          <a:xfrm>
            <a:off x="2898914" y="179212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EFF858-A604-934D-B7E7-8CFE7766D78A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>
          <a:xfrm flipH="1">
            <a:off x="3114762" y="151180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E385A5A-A3B5-1040-ADF2-F0A929E5ECCF}"/>
              </a:ext>
            </a:extLst>
          </p:cNvPr>
          <p:cNvSpPr/>
          <p:nvPr/>
        </p:nvSpPr>
        <p:spPr>
          <a:xfrm>
            <a:off x="3737115" y="106680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5459A5-8581-9E4A-AA3A-1CF546CC0BC8}"/>
              </a:ext>
            </a:extLst>
          </p:cNvPr>
          <p:cNvCxnSpPr>
            <a:cxnSpLocks/>
          </p:cNvCxnSpPr>
          <p:nvPr/>
        </p:nvCxnSpPr>
        <p:spPr>
          <a:xfrm>
            <a:off x="4168810" y="128930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088A6252-D40E-F44D-8E75-558E1F7BF48E}"/>
              </a:ext>
            </a:extLst>
          </p:cNvPr>
          <p:cNvSpPr/>
          <p:nvPr/>
        </p:nvSpPr>
        <p:spPr>
          <a:xfrm>
            <a:off x="3737114" y="179212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5BDC5C-EE6B-924B-B08B-CE441AB1EB4A}"/>
              </a:ext>
            </a:extLst>
          </p:cNvPr>
          <p:cNvCxnSpPr>
            <a:cxnSpLocks/>
            <a:stCxn id="30" idx="4"/>
            <a:endCxn id="32" idx="0"/>
          </p:cNvCxnSpPr>
          <p:nvPr/>
        </p:nvCxnSpPr>
        <p:spPr>
          <a:xfrm flipH="1">
            <a:off x="3952962" y="151180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0D551CC-482F-D247-BD7D-84AC7AADF489}"/>
              </a:ext>
            </a:extLst>
          </p:cNvPr>
          <p:cNvCxnSpPr>
            <a:cxnSpLocks/>
          </p:cNvCxnSpPr>
          <p:nvPr/>
        </p:nvCxnSpPr>
        <p:spPr>
          <a:xfrm>
            <a:off x="4622696" y="1289304"/>
            <a:ext cx="406505" cy="0"/>
          </a:xfrm>
          <a:prstGeom prst="straightConnector1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12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947E-E312-3B4F-9667-503F02EF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HMM: Smoothing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E6AC9-8274-CA4A-82A9-DB64144B40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514374"/>
                <a:ext cx="9601200" cy="4038828"/>
              </a:xfrm>
            </p:spPr>
            <p:txBody>
              <a:bodyPr>
                <a:normAutofit/>
              </a:bodyPr>
              <a:lstStyle/>
              <a:p>
                <a:pPr marL="11113" indent="0">
                  <a:buNone/>
                </a:pPr>
                <a:r>
                  <a:rPr lang="en-US" sz="2800" u="sng" dirty="0">
                    <a:solidFill>
                      <a:srgbClr val="FF0000"/>
                    </a:solidFill>
                  </a:rPr>
                  <a:t>Forward</a:t>
                </a:r>
                <a:endParaRPr lang="en-US" sz="2800" dirty="0">
                  <a:solidFill>
                    <a:srgbClr val="FF0000"/>
                  </a:solidFill>
                </a:endParaRPr>
              </a:p>
              <a:p>
                <a:pPr marL="11113" indent="0">
                  <a:buNone/>
                </a:pPr>
                <a:r>
                  <a:rPr lang="en-US" sz="2800" dirty="0"/>
                  <a:t>filtering + prediction</a:t>
                </a:r>
              </a:p>
              <a:p>
                <a:pPr marL="11113" indent="0">
                  <a:buNone/>
                </a:pPr>
                <a:r>
                  <a:rPr lang="en-US" sz="2800" u="sng" dirty="0">
                    <a:solidFill>
                      <a:srgbClr val="FF0000"/>
                    </a:solidFill>
                  </a:rPr>
                  <a:t>Backward</a:t>
                </a:r>
                <a:endParaRPr lang="en-US" sz="2800" dirty="0">
                  <a:solidFill>
                    <a:srgbClr val="FF0000"/>
                  </a:solidFill>
                </a:endParaRPr>
              </a:p>
              <a:p>
                <a:pPr marL="11113" indent="0">
                  <a:buNone/>
                </a:pPr>
                <a:r>
                  <a:rPr lang="en-US" sz="2800" dirty="0"/>
                  <a:t>P(z</a:t>
                </a:r>
                <a:r>
                  <a:rPr lang="en-US" sz="2800" baseline="-25000" dirty="0"/>
                  <a:t>n+1:n</a:t>
                </a:r>
                <a:r>
                  <a:rPr lang="en-US" sz="2800" dirty="0"/>
                  <a:t>|S</a:t>
                </a:r>
                <a:r>
                  <a:rPr lang="en-US" sz="2800" baseline="-25000" dirty="0"/>
                  <a:t>n</a:t>
                </a:r>
                <a:r>
                  <a:rPr lang="en-US" sz="2800" dirty="0"/>
                  <a:t>) = 1</a:t>
                </a:r>
              </a:p>
              <a:p>
                <a:pPr marL="11113" indent="0">
                  <a:buNone/>
                </a:pPr>
                <a:r>
                  <a:rPr lang="en-US" sz="2800" dirty="0"/>
                  <a:t>for k=(n-1):1</a:t>
                </a:r>
              </a:p>
              <a:p>
                <a:pPr marL="11113" indent="0">
                  <a:buNone/>
                </a:pPr>
                <a:r>
                  <a:rPr lang="en-US" sz="2800" dirty="0"/>
                  <a:t>    P(z</a:t>
                </a:r>
                <a:r>
                  <a:rPr lang="en-US" sz="2800" baseline="-25000" dirty="0"/>
                  <a:t>k+1:n</a:t>
                </a:r>
                <a:r>
                  <a:rPr lang="en-US" sz="2800" dirty="0"/>
                  <a:t>|S</a:t>
                </a:r>
                <a:r>
                  <a:rPr lang="en-US" sz="2800" baseline="-25000" dirty="0"/>
                  <a:t>k</a:t>
                </a:r>
                <a:r>
                  <a:rPr lang="en-US" sz="2800" dirty="0"/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9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+2: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800" dirty="0"/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Z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800" dirty="0"/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800" dirty="0"/>
                          <m:t>=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k</m:t>
                            </m:r>
                          </m:sub>
                        </m:s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2800" dirty="0"/>
              </a:p>
              <a:p>
                <a:pPr marL="11113" indent="0">
                  <a:buNone/>
                </a:pPr>
                <a:r>
                  <a:rPr lang="en-US" sz="2800" dirty="0"/>
                  <a:t>    P(S</a:t>
                </a:r>
                <a:r>
                  <a:rPr lang="en-US" sz="2800" baseline="-25000" dirty="0"/>
                  <a:t>k</a:t>
                </a:r>
                <a:r>
                  <a:rPr lang="en-US" sz="2800" dirty="0"/>
                  <a:t>|z</a:t>
                </a:r>
                <a:r>
                  <a:rPr lang="en-US" sz="2800" baseline="-25000" dirty="0"/>
                  <a:t>1:n</a:t>
                </a:r>
                <a:r>
                  <a:rPr lang="en-US" sz="2800" dirty="0"/>
                  <a:t>)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800" dirty="0"/>
                  <a:t> P(z</a:t>
                </a:r>
                <a:r>
                  <a:rPr lang="en-US" sz="2800" baseline="-25000" dirty="0"/>
                  <a:t>k+1:n</a:t>
                </a:r>
                <a:r>
                  <a:rPr lang="en-US" sz="2800" dirty="0"/>
                  <a:t>|S</a:t>
                </a:r>
                <a:r>
                  <a:rPr lang="en-US" sz="2800" baseline="-25000" dirty="0"/>
                  <a:t>k</a:t>
                </a:r>
                <a:r>
                  <a:rPr lang="en-US" sz="2800" dirty="0"/>
                  <a:t>) P(S</a:t>
                </a:r>
                <a:r>
                  <a:rPr lang="en-US" sz="2800" baseline="-25000" dirty="0"/>
                  <a:t>k</a:t>
                </a:r>
                <a:r>
                  <a:rPr lang="en-US" sz="2800" dirty="0"/>
                  <a:t>|z</a:t>
                </a:r>
                <a:r>
                  <a:rPr lang="en-US" sz="2800" baseline="-25000" dirty="0"/>
                  <a:t>1:k</a:t>
                </a:r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E6AC9-8274-CA4A-82A9-DB64144B40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514374"/>
                <a:ext cx="9601200" cy="4038828"/>
              </a:xfrm>
              <a:blipFill>
                <a:blip r:embed="rId2"/>
                <a:stretch>
                  <a:fillRect l="-1585" t="-313" r="-264" b="-1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9868B-D8EF-8543-8840-2E64CDC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29AB81E-8F56-A84F-A8A4-337B7093A5BD}"/>
              </a:ext>
            </a:extLst>
          </p:cNvPr>
          <p:cNvSpPr/>
          <p:nvPr/>
        </p:nvSpPr>
        <p:spPr>
          <a:xfrm>
            <a:off x="2060715" y="106680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C75A66-CA82-BB48-AE27-49FD3598668E}"/>
              </a:ext>
            </a:extLst>
          </p:cNvPr>
          <p:cNvCxnSpPr>
            <a:cxnSpLocks/>
          </p:cNvCxnSpPr>
          <p:nvPr/>
        </p:nvCxnSpPr>
        <p:spPr>
          <a:xfrm>
            <a:off x="2492410" y="128930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3FBD827-5757-D242-8A66-D9A6EA1EF7A8}"/>
              </a:ext>
            </a:extLst>
          </p:cNvPr>
          <p:cNvSpPr/>
          <p:nvPr/>
        </p:nvSpPr>
        <p:spPr>
          <a:xfrm>
            <a:off x="2060714" y="179212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F7D57C-4039-D747-9F31-0FBFE82EE7F0}"/>
              </a:ext>
            </a:extLst>
          </p:cNvPr>
          <p:cNvCxnSpPr>
            <a:cxnSpLocks/>
            <a:stCxn id="22" idx="4"/>
            <a:endCxn id="24" idx="0"/>
          </p:cNvCxnSpPr>
          <p:nvPr/>
        </p:nvCxnSpPr>
        <p:spPr>
          <a:xfrm flipH="1">
            <a:off x="2276562" y="151180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0903D42D-2497-1B4F-B6DC-856D21E5EA1C}"/>
              </a:ext>
            </a:extLst>
          </p:cNvPr>
          <p:cNvSpPr/>
          <p:nvPr/>
        </p:nvSpPr>
        <p:spPr>
          <a:xfrm>
            <a:off x="2898915" y="106680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36B336-0C6A-DA4A-B546-7DC97016DC2D}"/>
              </a:ext>
            </a:extLst>
          </p:cNvPr>
          <p:cNvCxnSpPr>
            <a:cxnSpLocks/>
          </p:cNvCxnSpPr>
          <p:nvPr/>
        </p:nvCxnSpPr>
        <p:spPr>
          <a:xfrm>
            <a:off x="3330610" y="128930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2CEF4D2B-52E2-8141-BED9-35FEC83A4BD6}"/>
              </a:ext>
            </a:extLst>
          </p:cNvPr>
          <p:cNvSpPr/>
          <p:nvPr/>
        </p:nvSpPr>
        <p:spPr>
          <a:xfrm>
            <a:off x="2898914" y="179212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EFF858-A604-934D-B7E7-8CFE7766D78A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>
          <a:xfrm flipH="1">
            <a:off x="3114762" y="151180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E385A5A-A3B5-1040-ADF2-F0A929E5ECCF}"/>
              </a:ext>
            </a:extLst>
          </p:cNvPr>
          <p:cNvSpPr/>
          <p:nvPr/>
        </p:nvSpPr>
        <p:spPr>
          <a:xfrm>
            <a:off x="3737115" y="106680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5459A5-8581-9E4A-AA3A-1CF546CC0BC8}"/>
              </a:ext>
            </a:extLst>
          </p:cNvPr>
          <p:cNvCxnSpPr>
            <a:cxnSpLocks/>
          </p:cNvCxnSpPr>
          <p:nvPr/>
        </p:nvCxnSpPr>
        <p:spPr>
          <a:xfrm>
            <a:off x="4168810" y="128930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088A6252-D40E-F44D-8E75-558E1F7BF48E}"/>
              </a:ext>
            </a:extLst>
          </p:cNvPr>
          <p:cNvSpPr/>
          <p:nvPr/>
        </p:nvSpPr>
        <p:spPr>
          <a:xfrm>
            <a:off x="3737114" y="179212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5BDC5C-EE6B-924B-B08B-CE441AB1EB4A}"/>
              </a:ext>
            </a:extLst>
          </p:cNvPr>
          <p:cNvCxnSpPr>
            <a:cxnSpLocks/>
            <a:stCxn id="30" idx="4"/>
            <a:endCxn id="32" idx="0"/>
          </p:cNvCxnSpPr>
          <p:nvPr/>
        </p:nvCxnSpPr>
        <p:spPr>
          <a:xfrm flipH="1">
            <a:off x="3952962" y="151180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0D551CC-482F-D247-BD7D-84AC7AADF489}"/>
              </a:ext>
            </a:extLst>
          </p:cNvPr>
          <p:cNvCxnSpPr>
            <a:cxnSpLocks/>
          </p:cNvCxnSpPr>
          <p:nvPr/>
        </p:nvCxnSpPr>
        <p:spPr>
          <a:xfrm>
            <a:off x="4622696" y="1289304"/>
            <a:ext cx="406505" cy="0"/>
          </a:xfrm>
          <a:prstGeom prst="straightConnector1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21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2947E-E312-3B4F-9667-503F02EF5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HMM: Smoothing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E6AC9-8274-CA4A-82A9-DB64144B40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2514374"/>
                <a:ext cx="9601200" cy="4038828"/>
              </a:xfrm>
            </p:spPr>
            <p:txBody>
              <a:bodyPr>
                <a:normAutofit/>
              </a:bodyPr>
              <a:lstStyle/>
              <a:p>
                <a:pPr marL="11113" indent="0">
                  <a:buNone/>
                </a:pPr>
                <a:r>
                  <a:rPr lang="en-US" sz="2800" u="sng" dirty="0">
                    <a:solidFill>
                      <a:srgbClr val="FF0000"/>
                    </a:solidFill>
                  </a:rPr>
                  <a:t>Forward</a:t>
                </a:r>
                <a:endParaRPr lang="en-US" sz="2800" dirty="0">
                  <a:solidFill>
                    <a:srgbClr val="FF0000"/>
                  </a:solidFill>
                </a:endParaRPr>
              </a:p>
              <a:p>
                <a:pPr marL="11113" indent="0">
                  <a:buNone/>
                </a:pPr>
                <a:r>
                  <a:rPr lang="en-US" sz="2800" dirty="0"/>
                  <a:t>filtering + prediction</a:t>
                </a:r>
              </a:p>
              <a:p>
                <a:pPr marL="11113" indent="0">
                  <a:buNone/>
                </a:pPr>
                <a:r>
                  <a:rPr lang="en-US" sz="2800" u="sng" dirty="0">
                    <a:solidFill>
                      <a:srgbClr val="FF0000"/>
                    </a:solidFill>
                  </a:rPr>
                  <a:t>Backward</a:t>
                </a:r>
                <a:endParaRPr lang="en-US" sz="2800" dirty="0">
                  <a:solidFill>
                    <a:srgbClr val="FF0000"/>
                  </a:solidFill>
                </a:endParaRPr>
              </a:p>
              <a:p>
                <a:pPr marL="11113" indent="0">
                  <a:buNone/>
                </a:pPr>
                <a:r>
                  <a:rPr lang="en-US" sz="2800" dirty="0"/>
                  <a:t>B</a:t>
                </a:r>
                <a:r>
                  <a:rPr lang="en-US" sz="2800" baseline="-25000" dirty="0"/>
                  <a:t>n</a:t>
                </a:r>
                <a:r>
                  <a:rPr lang="en-US" sz="2800" dirty="0"/>
                  <a:t> = 1</a:t>
                </a:r>
              </a:p>
              <a:p>
                <a:pPr marL="11113" indent="0">
                  <a:buNone/>
                </a:pPr>
                <a:r>
                  <a:rPr lang="en-US" sz="2800" dirty="0"/>
                  <a:t>for k=(n-1):1</a:t>
                </a:r>
              </a:p>
              <a:p>
                <a:pPr marL="11113" indent="0">
                  <a:buNone/>
                </a:pPr>
                <a:r>
                  <a:rPr lang="en-US" sz="2800" dirty="0"/>
                  <a:t>    B</a:t>
                </a:r>
                <a:r>
                  <a:rPr lang="en-US" sz="2800" baseline="-25000" dirty="0"/>
                  <a:t>k</a:t>
                </a:r>
                <a:r>
                  <a:rPr lang="en-US" sz="2800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9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TP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CP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k</m:t>
                                </m:r>
                                <m: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</m:d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latin typeface="Cambria Math" panose="02040503050406030204" pitchFamily="18" charset="0"/>
                              </a:rPr>
                              <m:t>k</m:t>
                            </m:r>
                            <m:r>
                              <a:rPr lang="en-US" sz="280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28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2800" dirty="0"/>
              </a:p>
              <a:p>
                <a:pPr marL="11113" indent="0">
                  <a:buNone/>
                </a:pPr>
                <a:r>
                  <a:rPr lang="en-US" sz="2800" dirty="0"/>
                  <a:t>    </a:t>
                </a:r>
                <a:r>
                  <a:rPr lang="en-US" sz="2800" dirty="0" err="1"/>
                  <a:t>SP</a:t>
                </a:r>
                <a:r>
                  <a:rPr lang="en-US" sz="2800" baseline="-25000" dirty="0" err="1"/>
                  <a:t>k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en-US" sz="2800" dirty="0"/>
                  <a:t> B</a:t>
                </a:r>
                <a:r>
                  <a:rPr lang="en-US" sz="2800" baseline="-25000" dirty="0"/>
                  <a:t>k+1</a:t>
                </a:r>
                <a:r>
                  <a:rPr lang="en-US" sz="2800" dirty="0"/>
                  <a:t> </a:t>
                </a:r>
                <a:r>
                  <a:rPr lang="en-US" sz="2800" dirty="0" err="1"/>
                  <a:t>FP</a:t>
                </a:r>
                <a:r>
                  <a:rPr lang="en-US" sz="2800" baseline="-25000" dirty="0" err="1"/>
                  <a:t>k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1E6AC9-8274-CA4A-82A9-DB64144B40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2514374"/>
                <a:ext cx="9601200" cy="4038828"/>
              </a:xfrm>
              <a:blipFill>
                <a:blip r:embed="rId2"/>
                <a:stretch>
                  <a:fillRect l="-1585" t="-313" b="-1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9868B-D8EF-8543-8840-2E64CDCA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29AB81E-8F56-A84F-A8A4-337B7093A5BD}"/>
              </a:ext>
            </a:extLst>
          </p:cNvPr>
          <p:cNvSpPr/>
          <p:nvPr/>
        </p:nvSpPr>
        <p:spPr>
          <a:xfrm>
            <a:off x="2060715" y="106680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C75A66-CA82-BB48-AE27-49FD3598668E}"/>
              </a:ext>
            </a:extLst>
          </p:cNvPr>
          <p:cNvCxnSpPr>
            <a:cxnSpLocks/>
          </p:cNvCxnSpPr>
          <p:nvPr/>
        </p:nvCxnSpPr>
        <p:spPr>
          <a:xfrm>
            <a:off x="2492410" y="128930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C3FBD827-5757-D242-8A66-D9A6EA1EF7A8}"/>
              </a:ext>
            </a:extLst>
          </p:cNvPr>
          <p:cNvSpPr/>
          <p:nvPr/>
        </p:nvSpPr>
        <p:spPr>
          <a:xfrm>
            <a:off x="2060714" y="179212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F7D57C-4039-D747-9F31-0FBFE82EE7F0}"/>
              </a:ext>
            </a:extLst>
          </p:cNvPr>
          <p:cNvCxnSpPr>
            <a:cxnSpLocks/>
            <a:stCxn id="22" idx="4"/>
            <a:endCxn id="24" idx="0"/>
          </p:cNvCxnSpPr>
          <p:nvPr/>
        </p:nvCxnSpPr>
        <p:spPr>
          <a:xfrm flipH="1">
            <a:off x="2276562" y="151180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0903D42D-2497-1B4F-B6DC-856D21E5EA1C}"/>
              </a:ext>
            </a:extLst>
          </p:cNvPr>
          <p:cNvSpPr/>
          <p:nvPr/>
        </p:nvSpPr>
        <p:spPr>
          <a:xfrm>
            <a:off x="2898915" y="106680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36B336-0C6A-DA4A-B546-7DC97016DC2D}"/>
              </a:ext>
            </a:extLst>
          </p:cNvPr>
          <p:cNvCxnSpPr>
            <a:cxnSpLocks/>
          </p:cNvCxnSpPr>
          <p:nvPr/>
        </p:nvCxnSpPr>
        <p:spPr>
          <a:xfrm>
            <a:off x="3330610" y="128930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2CEF4D2B-52E2-8141-BED9-35FEC83A4BD6}"/>
              </a:ext>
            </a:extLst>
          </p:cNvPr>
          <p:cNvSpPr/>
          <p:nvPr/>
        </p:nvSpPr>
        <p:spPr>
          <a:xfrm>
            <a:off x="2898914" y="179212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AEFF858-A604-934D-B7E7-8CFE7766D78A}"/>
              </a:ext>
            </a:extLst>
          </p:cNvPr>
          <p:cNvCxnSpPr>
            <a:cxnSpLocks/>
            <a:stCxn id="26" idx="4"/>
            <a:endCxn id="28" idx="0"/>
          </p:cNvCxnSpPr>
          <p:nvPr/>
        </p:nvCxnSpPr>
        <p:spPr>
          <a:xfrm flipH="1">
            <a:off x="3114762" y="151180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E385A5A-A3B5-1040-ADF2-F0A929E5ECCF}"/>
              </a:ext>
            </a:extLst>
          </p:cNvPr>
          <p:cNvSpPr/>
          <p:nvPr/>
        </p:nvSpPr>
        <p:spPr>
          <a:xfrm>
            <a:off x="3737115" y="106680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25459A5-8581-9E4A-AA3A-1CF546CC0BC8}"/>
              </a:ext>
            </a:extLst>
          </p:cNvPr>
          <p:cNvCxnSpPr>
            <a:cxnSpLocks/>
          </p:cNvCxnSpPr>
          <p:nvPr/>
        </p:nvCxnSpPr>
        <p:spPr>
          <a:xfrm>
            <a:off x="4168810" y="128930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088A6252-D40E-F44D-8E75-558E1F7BF48E}"/>
              </a:ext>
            </a:extLst>
          </p:cNvPr>
          <p:cNvSpPr/>
          <p:nvPr/>
        </p:nvSpPr>
        <p:spPr>
          <a:xfrm>
            <a:off x="3737114" y="179212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05BDC5C-EE6B-924B-B08B-CE441AB1EB4A}"/>
              </a:ext>
            </a:extLst>
          </p:cNvPr>
          <p:cNvCxnSpPr>
            <a:cxnSpLocks/>
            <a:stCxn id="30" idx="4"/>
            <a:endCxn id="32" idx="0"/>
          </p:cNvCxnSpPr>
          <p:nvPr/>
        </p:nvCxnSpPr>
        <p:spPr>
          <a:xfrm flipH="1">
            <a:off x="3952962" y="151180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0D551CC-482F-D247-BD7D-84AC7AADF489}"/>
              </a:ext>
            </a:extLst>
          </p:cNvPr>
          <p:cNvCxnSpPr>
            <a:cxnSpLocks/>
          </p:cNvCxnSpPr>
          <p:nvPr/>
        </p:nvCxnSpPr>
        <p:spPr>
          <a:xfrm>
            <a:off x="4622696" y="1289304"/>
            <a:ext cx="406505" cy="0"/>
          </a:xfrm>
          <a:prstGeom prst="straightConnector1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96F6AD3-E8EF-4455-A8E9-6D14B5F81115}"/>
              </a:ext>
            </a:extLst>
          </p:cNvPr>
          <p:cNvSpPr/>
          <p:nvPr/>
        </p:nvSpPr>
        <p:spPr>
          <a:xfrm>
            <a:off x="5539178" y="2700331"/>
            <a:ext cx="5588389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ndara" panose="020E0502030303020204" pitchFamily="34" charset="0"/>
              </a:rPr>
              <a:t>B: backward message</a:t>
            </a:r>
          </a:p>
          <a:p>
            <a:r>
              <a:rPr lang="en-US" sz="2800" dirty="0">
                <a:latin typeface="Candara" panose="020E0502030303020204" pitchFamily="34" charset="0"/>
              </a:rPr>
              <a:t>TP: transitional probability</a:t>
            </a:r>
          </a:p>
          <a:p>
            <a:r>
              <a:rPr lang="en-US" sz="2800" dirty="0">
                <a:latin typeface="Candara" panose="020E0502030303020204" pitchFamily="34" charset="0"/>
              </a:rPr>
              <a:t>CP: conditional evidence probability</a:t>
            </a:r>
          </a:p>
          <a:p>
            <a:r>
              <a:rPr lang="en-US" sz="2800" dirty="0">
                <a:latin typeface="Candara" panose="020E0502030303020204" pitchFamily="34" charset="0"/>
              </a:rPr>
              <a:t>FP: forward probability</a:t>
            </a:r>
          </a:p>
          <a:p>
            <a:r>
              <a:rPr lang="en-US" sz="2800" dirty="0">
                <a:latin typeface="Candara" panose="020E0502030303020204" pitchFamily="34" charset="0"/>
              </a:rPr>
              <a:t>SP: Smoothing probability</a:t>
            </a:r>
          </a:p>
        </p:txBody>
      </p:sp>
    </p:spTree>
    <p:extLst>
      <p:ext uri="{BB962C8B-B14F-4D97-AF65-F5344CB8AC3E}">
        <p14:creationId xmlns:p14="http://schemas.microsoft.com/office/powerpoint/2010/main" val="291080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1E27A-8941-40B3-9442-FEADB8DED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A2CFDF-E381-4D82-B018-B4C429A465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stochastic process is Markovian if</a:t>
                </a:r>
              </a:p>
              <a:p>
                <a:pPr lvl="1"/>
                <a:r>
                  <a:rPr lang="en-US" dirty="0"/>
                  <a:t>given the present state, the future states of the process does not depend on the past.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en-US" i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i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t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7030A0"/>
                    </a:solidFill>
                  </a:rPr>
                  <a:t>)</a:t>
                </a:r>
              </a:p>
              <a:p>
                <a:r>
                  <a:rPr lang="en-US" dirty="0"/>
                  <a:t>Well-known Markov process </a:t>
                </a:r>
              </a:p>
              <a:p>
                <a:pPr lvl="1"/>
                <a:r>
                  <a:rPr lang="en-US" dirty="0"/>
                  <a:t>Markov chain</a:t>
                </a:r>
              </a:p>
              <a:p>
                <a:pPr lvl="1"/>
                <a:r>
                  <a:rPr lang="en-US" dirty="0"/>
                  <a:t>Brownian motion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A2CFDF-E381-4D82-B018-B4C429A465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00" t="-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C8B6A-8429-483E-8831-016C24871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55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ECA09-1CEE-8D4A-A872-15A5CC990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HMMs for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A1BA1-AD55-BF4A-9029-1A9C73B12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622382"/>
            <a:ext cx="10972800" cy="393082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S</a:t>
            </a:r>
            <a:r>
              <a:rPr lang="en-US" baseline="-25000" dirty="0">
                <a:solidFill>
                  <a:srgbClr val="7030A0"/>
                </a:solidFill>
              </a:rPr>
              <a:t>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= set of hidden state variables at time t</a:t>
            </a:r>
          </a:p>
          <a:p>
            <a:r>
              <a:rPr lang="en-US" dirty="0" err="1">
                <a:solidFill>
                  <a:srgbClr val="7030A0"/>
                </a:solidFill>
              </a:rPr>
              <a:t>Z</a:t>
            </a:r>
            <a:r>
              <a:rPr lang="en-US" baseline="-25000" dirty="0" err="1">
                <a:solidFill>
                  <a:srgbClr val="7030A0"/>
                </a:solidFill>
              </a:rPr>
              <a:t>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= set of observable evidence variables at time t</a:t>
            </a:r>
          </a:p>
          <a:p>
            <a:r>
              <a:rPr lang="en-US" dirty="0"/>
              <a:t>Markov assumption: 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P(S</a:t>
            </a:r>
            <a:r>
              <a:rPr lang="en-US" baseline="-25000" dirty="0">
                <a:solidFill>
                  <a:srgbClr val="7030A0"/>
                </a:solidFill>
              </a:rPr>
              <a:t>t</a:t>
            </a:r>
            <a:r>
              <a:rPr lang="en-US" dirty="0">
                <a:solidFill>
                  <a:srgbClr val="7030A0"/>
                </a:solidFill>
              </a:rPr>
              <a:t>|S</a:t>
            </a:r>
            <a:r>
              <a:rPr lang="en-US" baseline="-25000" dirty="0">
                <a:solidFill>
                  <a:srgbClr val="7030A0"/>
                </a:solidFill>
              </a:rPr>
              <a:t>0:t-1</a:t>
            </a:r>
            <a:r>
              <a:rPr lang="en-US" dirty="0">
                <a:solidFill>
                  <a:srgbClr val="7030A0"/>
                </a:solidFill>
              </a:rPr>
              <a:t>) = P(S</a:t>
            </a:r>
            <a:r>
              <a:rPr lang="en-US" baseline="-25000" dirty="0">
                <a:solidFill>
                  <a:srgbClr val="7030A0"/>
                </a:solidFill>
              </a:rPr>
              <a:t>t</a:t>
            </a:r>
            <a:r>
              <a:rPr lang="en-US" dirty="0">
                <a:solidFill>
                  <a:srgbClr val="7030A0"/>
                </a:solidFill>
              </a:rPr>
              <a:t>|S</a:t>
            </a:r>
            <a:r>
              <a:rPr lang="en-US" baseline="-25000" dirty="0">
                <a:solidFill>
                  <a:srgbClr val="7030A0"/>
                </a:solidFill>
              </a:rPr>
              <a:t>t-1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7030A0"/>
                </a:solidFill>
              </a:rPr>
              <a:t>P(Z</a:t>
            </a:r>
            <a:r>
              <a:rPr lang="en-US" baseline="-25000" dirty="0">
                <a:solidFill>
                  <a:srgbClr val="7030A0"/>
                </a:solidFill>
              </a:rPr>
              <a:t>t</a:t>
            </a:r>
            <a:r>
              <a:rPr lang="en-US" dirty="0">
                <a:solidFill>
                  <a:srgbClr val="7030A0"/>
                </a:solidFill>
              </a:rPr>
              <a:t>|S</a:t>
            </a:r>
            <a:r>
              <a:rPr lang="en-US" baseline="-25000" dirty="0">
                <a:solidFill>
                  <a:srgbClr val="7030A0"/>
                </a:solidFill>
              </a:rPr>
              <a:t>0:t</a:t>
            </a:r>
            <a:r>
              <a:rPr lang="en-US" dirty="0">
                <a:solidFill>
                  <a:srgbClr val="7030A0"/>
                </a:solidFill>
              </a:rPr>
              <a:t>, Z</a:t>
            </a:r>
            <a:r>
              <a:rPr lang="en-US" baseline="-25000" dirty="0">
                <a:solidFill>
                  <a:srgbClr val="7030A0"/>
                </a:solidFill>
              </a:rPr>
              <a:t>0:t-1</a:t>
            </a:r>
            <a:r>
              <a:rPr lang="en-US" dirty="0">
                <a:solidFill>
                  <a:srgbClr val="7030A0"/>
                </a:solidFill>
              </a:rPr>
              <a:t>) = P(</a:t>
            </a:r>
            <a:r>
              <a:rPr lang="en-US" dirty="0" err="1">
                <a:solidFill>
                  <a:srgbClr val="7030A0"/>
                </a:solidFill>
              </a:rPr>
              <a:t>Z</a:t>
            </a:r>
            <a:r>
              <a:rPr lang="en-US" baseline="-25000" dirty="0" err="1">
                <a:solidFill>
                  <a:srgbClr val="7030A0"/>
                </a:solidFill>
              </a:rPr>
              <a:t>t</a:t>
            </a:r>
            <a:r>
              <a:rPr lang="en-US" dirty="0" err="1">
                <a:solidFill>
                  <a:srgbClr val="7030A0"/>
                </a:solidFill>
              </a:rPr>
              <a:t>|S</a:t>
            </a:r>
            <a:r>
              <a:rPr lang="en-US" baseline="-25000" dirty="0" err="1">
                <a:solidFill>
                  <a:srgbClr val="7030A0"/>
                </a:solidFill>
              </a:rPr>
              <a:t>t</a:t>
            </a:r>
            <a:r>
              <a:rPr lang="en-US" dirty="0">
                <a:solidFill>
                  <a:srgbClr val="7030A0"/>
                </a:solidFill>
              </a:rPr>
              <a:t>)</a:t>
            </a:r>
          </a:p>
          <a:p>
            <a:r>
              <a:rPr lang="en-US" dirty="0"/>
              <a:t>Stationary: </a:t>
            </a:r>
          </a:p>
          <a:p>
            <a:pPr lvl="1"/>
            <a:r>
              <a:rPr lang="en-US" dirty="0"/>
              <a:t>Both </a:t>
            </a:r>
            <a:r>
              <a:rPr lang="en-US" dirty="0">
                <a:solidFill>
                  <a:srgbClr val="7030A0"/>
                </a:solidFill>
              </a:rPr>
              <a:t>P(S</a:t>
            </a:r>
            <a:r>
              <a:rPr lang="en-US" baseline="-25000" dirty="0">
                <a:solidFill>
                  <a:srgbClr val="7030A0"/>
                </a:solidFill>
              </a:rPr>
              <a:t>t</a:t>
            </a:r>
            <a:r>
              <a:rPr lang="en-US" dirty="0">
                <a:solidFill>
                  <a:srgbClr val="7030A0"/>
                </a:solidFill>
              </a:rPr>
              <a:t>|S</a:t>
            </a:r>
            <a:r>
              <a:rPr lang="en-US" baseline="-25000" dirty="0">
                <a:solidFill>
                  <a:srgbClr val="7030A0"/>
                </a:solidFill>
              </a:rPr>
              <a:t>t-1</a:t>
            </a:r>
            <a:r>
              <a:rPr lang="en-US" dirty="0">
                <a:solidFill>
                  <a:srgbClr val="7030A0"/>
                </a:solidFill>
              </a:rPr>
              <a:t>) </a:t>
            </a:r>
            <a:r>
              <a:rPr lang="en-US" dirty="0"/>
              <a:t>and </a:t>
            </a:r>
            <a:r>
              <a:rPr lang="en-US" dirty="0">
                <a:solidFill>
                  <a:srgbClr val="7030A0"/>
                </a:solidFill>
              </a:rPr>
              <a:t>P(</a:t>
            </a:r>
            <a:r>
              <a:rPr lang="en-US" dirty="0" err="1">
                <a:solidFill>
                  <a:srgbClr val="7030A0"/>
                </a:solidFill>
              </a:rPr>
              <a:t>Z</a:t>
            </a:r>
            <a:r>
              <a:rPr lang="en-US" baseline="-25000" dirty="0" err="1">
                <a:solidFill>
                  <a:srgbClr val="7030A0"/>
                </a:solidFill>
              </a:rPr>
              <a:t>t</a:t>
            </a:r>
            <a:r>
              <a:rPr lang="en-US" dirty="0" err="1">
                <a:solidFill>
                  <a:srgbClr val="7030A0"/>
                </a:solidFill>
              </a:rPr>
              <a:t>|S</a:t>
            </a:r>
            <a:r>
              <a:rPr lang="en-US" baseline="-25000" dirty="0" err="1">
                <a:solidFill>
                  <a:srgbClr val="7030A0"/>
                </a:solidFill>
              </a:rPr>
              <a:t>t</a:t>
            </a:r>
            <a:r>
              <a:rPr lang="en-US" dirty="0">
                <a:solidFill>
                  <a:srgbClr val="7030A0"/>
                </a:solidFill>
              </a:rPr>
              <a:t>) </a:t>
            </a:r>
            <a:r>
              <a:rPr lang="en-US" dirty="0"/>
              <a:t>are fixed for all t.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8A8A2-C4F1-2A41-8127-77C5853EC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CF77436-EC8C-4AA7-8F7E-35D67B363D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FE4986-8EAD-F14F-A091-7626DE5E8C5B}"/>
              </a:ext>
            </a:extLst>
          </p:cNvPr>
          <p:cNvSpPr/>
          <p:nvPr/>
        </p:nvSpPr>
        <p:spPr>
          <a:xfrm>
            <a:off x="2075705" y="117173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32DABD7-F529-4342-924D-DEC135FFEF49}"/>
              </a:ext>
            </a:extLst>
          </p:cNvPr>
          <p:cNvCxnSpPr>
            <a:cxnSpLocks/>
          </p:cNvCxnSpPr>
          <p:nvPr/>
        </p:nvCxnSpPr>
        <p:spPr>
          <a:xfrm>
            <a:off x="2507400" y="139423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95AE2F1-A525-7040-9429-54E75FCBE507}"/>
              </a:ext>
            </a:extLst>
          </p:cNvPr>
          <p:cNvSpPr/>
          <p:nvPr/>
        </p:nvSpPr>
        <p:spPr>
          <a:xfrm>
            <a:off x="2075704" y="189705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1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7DC867-4D78-7042-BBDC-7D1668B417EA}"/>
              </a:ext>
            </a:extLst>
          </p:cNvPr>
          <p:cNvCxnSpPr>
            <a:cxnSpLocks/>
            <a:stCxn id="5" idx="4"/>
            <a:endCxn id="7" idx="0"/>
          </p:cNvCxnSpPr>
          <p:nvPr/>
        </p:nvCxnSpPr>
        <p:spPr>
          <a:xfrm flipH="1">
            <a:off x="2291552" y="1616738"/>
            <a:ext cx="1" cy="280318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D5ADCF15-3B8B-C148-AAE7-8DBD93EC51CE}"/>
              </a:ext>
            </a:extLst>
          </p:cNvPr>
          <p:cNvSpPr/>
          <p:nvPr/>
        </p:nvSpPr>
        <p:spPr>
          <a:xfrm>
            <a:off x="2913905" y="117173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817A7DE-3C3D-1B4B-BD60-89774FC8C08B}"/>
              </a:ext>
            </a:extLst>
          </p:cNvPr>
          <p:cNvCxnSpPr>
            <a:cxnSpLocks/>
          </p:cNvCxnSpPr>
          <p:nvPr/>
        </p:nvCxnSpPr>
        <p:spPr>
          <a:xfrm>
            <a:off x="3345600" y="139423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67AA949-1486-1D4E-9F14-8C55955ACCE3}"/>
              </a:ext>
            </a:extLst>
          </p:cNvPr>
          <p:cNvSpPr/>
          <p:nvPr/>
        </p:nvSpPr>
        <p:spPr>
          <a:xfrm>
            <a:off x="2913904" y="189705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2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BC35352-AECF-E448-881B-54514B835C3B}"/>
              </a:ext>
            </a:extLst>
          </p:cNvPr>
          <p:cNvCxnSpPr>
            <a:cxnSpLocks/>
            <a:stCxn id="9" idx="4"/>
            <a:endCxn id="11" idx="0"/>
          </p:cNvCxnSpPr>
          <p:nvPr/>
        </p:nvCxnSpPr>
        <p:spPr>
          <a:xfrm flipH="1">
            <a:off x="3129752" y="161673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DC30A02-2B7B-6C4C-B355-4BDC326F12BF}"/>
              </a:ext>
            </a:extLst>
          </p:cNvPr>
          <p:cNvSpPr/>
          <p:nvPr/>
        </p:nvSpPr>
        <p:spPr>
          <a:xfrm>
            <a:off x="3752105" y="1171730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S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F3C4D6B-239C-2D43-81F7-6C259CEB3447}"/>
              </a:ext>
            </a:extLst>
          </p:cNvPr>
          <p:cNvCxnSpPr>
            <a:cxnSpLocks/>
          </p:cNvCxnSpPr>
          <p:nvPr/>
        </p:nvCxnSpPr>
        <p:spPr>
          <a:xfrm>
            <a:off x="4183800" y="1394234"/>
            <a:ext cx="406505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CE0B9EE-F7E5-3042-9059-2FAAE2D3996C}"/>
              </a:ext>
            </a:extLst>
          </p:cNvPr>
          <p:cNvSpPr/>
          <p:nvPr/>
        </p:nvSpPr>
        <p:spPr>
          <a:xfrm>
            <a:off x="3752104" y="1897056"/>
            <a:ext cx="431695" cy="445008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latin typeface="Candara" panose="020E0502030303020204" pitchFamily="34" charset="0"/>
              </a:rPr>
              <a:t>Z</a:t>
            </a:r>
            <a:r>
              <a:rPr lang="en-US" sz="2400" baseline="-25000" dirty="0">
                <a:latin typeface="Candara" panose="020E0502030303020204" pitchFamily="34" charset="0"/>
              </a:rPr>
              <a:t>3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E35391-1949-BB4E-9520-DC38A10E43FE}"/>
              </a:ext>
            </a:extLst>
          </p:cNvPr>
          <p:cNvCxnSpPr>
            <a:cxnSpLocks/>
            <a:stCxn id="13" idx="4"/>
            <a:endCxn id="15" idx="0"/>
          </p:cNvCxnSpPr>
          <p:nvPr/>
        </p:nvCxnSpPr>
        <p:spPr>
          <a:xfrm flipH="1">
            <a:off x="3967952" y="1616738"/>
            <a:ext cx="1" cy="280318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75C849-0A43-1A4E-A283-89477AB169F4}"/>
              </a:ext>
            </a:extLst>
          </p:cNvPr>
          <p:cNvCxnSpPr>
            <a:cxnSpLocks/>
          </p:cNvCxnSpPr>
          <p:nvPr/>
        </p:nvCxnSpPr>
        <p:spPr>
          <a:xfrm>
            <a:off x="4637686" y="1394234"/>
            <a:ext cx="406505" cy="0"/>
          </a:xfrm>
          <a:prstGeom prst="straightConnector1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09A7E88-1C5F-814E-B91C-468F61AF5394}"/>
              </a:ext>
            </a:extLst>
          </p:cNvPr>
          <p:cNvSpPr/>
          <p:nvPr/>
        </p:nvSpPr>
        <p:spPr>
          <a:xfrm>
            <a:off x="5967472" y="4204965"/>
            <a:ext cx="38988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andara" panose="020E0502030303020204" pitchFamily="34" charset="0"/>
              </a:rPr>
              <a:t>D-separation in the above Bayesian network</a:t>
            </a:r>
          </a:p>
        </p:txBody>
      </p:sp>
    </p:spTree>
    <p:extLst>
      <p:ext uri="{BB962C8B-B14F-4D97-AF65-F5344CB8AC3E}">
        <p14:creationId xmlns:p14="http://schemas.microsoft.com/office/powerpoint/2010/main" val="278352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>
        <a:ln w="38100">
          <a:solidFill>
            <a:srgbClr val="008000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spDef>
    <a:lnDef>
      <a:spPr>
        <a:ln w="28575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/>
      <a:bodyPr vert="horz" lIns="91440" tIns="0" rIns="45720" bIns="0" rtlCol="0" anchor="t">
        <a:normAutofit/>
        <a:scene3d>
          <a:camera prst="orthographicFront"/>
          <a:lightRig rig="threePt" dir="t">
            <a:rot lat="0" lon="0" rev="4800000"/>
          </a:lightRig>
        </a:scene3d>
        <a:sp3d prstMaterial="matte">
          <a:bevelT w="50800" h="10160"/>
        </a:sp3d>
      </a:bodyPr>
      <a:lstStyle>
        <a:defPPr algn="ctr">
          <a:defRPr sz="32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ourse-2019-09" id="{B316ACE2-95DC-AC4D-9B1C-A91C775734BE}" vid="{64A54FAB-7894-1E4A-B404-E7ABACBA1228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course-2019-09</Template>
  <TotalTime>11001</TotalTime>
  <Words>4348</Words>
  <Application>Microsoft Macintosh PowerPoint</Application>
  <PresentationFormat>Widescreen</PresentationFormat>
  <Paragraphs>1016</Paragraphs>
  <Slides>75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Arial</vt:lpstr>
      <vt:lpstr>Calibri</vt:lpstr>
      <vt:lpstr>Cambria Math</vt:lpstr>
      <vt:lpstr>Candara</vt:lpstr>
      <vt:lpstr>Comic Sans MS</vt:lpstr>
      <vt:lpstr>Times New Roman</vt:lpstr>
      <vt:lpstr>Wingdings</vt:lpstr>
      <vt:lpstr>Wingdings 2</vt:lpstr>
      <vt:lpstr>Module</vt:lpstr>
      <vt:lpstr>Bayesian Networks  over Time (Chapter 14)</vt:lpstr>
      <vt:lpstr>Bayesian Networks</vt:lpstr>
      <vt:lpstr>Bayesian Networks over Time</vt:lpstr>
      <vt:lpstr>Bayesian Networks over Time (cont’d)</vt:lpstr>
      <vt:lpstr>Applications</vt:lpstr>
      <vt:lpstr>Outline</vt:lpstr>
      <vt:lpstr>Hidden Markov Models (HMMs)</vt:lpstr>
      <vt:lpstr>Markovian</vt:lpstr>
      <vt:lpstr>HMMs for Time Series</vt:lpstr>
      <vt:lpstr>Markov Chain</vt:lpstr>
      <vt:lpstr>Markov Chain</vt:lpstr>
      <vt:lpstr>Markov Chain</vt:lpstr>
      <vt:lpstr>Markov Chain: Stationary Distribution</vt:lpstr>
      <vt:lpstr>Markov Chain: Stationary Distribution</vt:lpstr>
      <vt:lpstr>Summary: HMMs</vt:lpstr>
      <vt:lpstr>Outline</vt:lpstr>
      <vt:lpstr>PowerPoint Presentation</vt:lpstr>
      <vt:lpstr>Toy Example</vt:lpstr>
      <vt:lpstr>Toy Example</vt:lpstr>
      <vt:lpstr>Toy Example</vt:lpstr>
      <vt:lpstr>Toy Example</vt:lpstr>
      <vt:lpstr>Quiz</vt:lpstr>
      <vt:lpstr>Quiz</vt:lpstr>
      <vt:lpstr>Outline</vt:lpstr>
      <vt:lpstr>Localization in “Band of Brothers”</vt:lpstr>
      <vt:lpstr>Another Example</vt:lpstr>
      <vt:lpstr>Case Study: Robot Localization</vt:lpstr>
      <vt:lpstr>Case Study: Robot Localization</vt:lpstr>
      <vt:lpstr>Robot Localization HMM Model</vt:lpstr>
      <vt:lpstr>Sensor update: seeing a door (d)</vt:lpstr>
      <vt:lpstr>Example</vt:lpstr>
      <vt:lpstr>Motion update: moving right</vt:lpstr>
      <vt:lpstr>Example</vt:lpstr>
      <vt:lpstr>Sensor update: seeing a door (d)</vt:lpstr>
      <vt:lpstr>Example</vt:lpstr>
      <vt:lpstr>Motion update: moving right</vt:lpstr>
      <vt:lpstr>Example</vt:lpstr>
      <vt:lpstr>Outline</vt:lpstr>
      <vt:lpstr>HMM Iterative Equations</vt:lpstr>
      <vt:lpstr>Iterative Updates</vt:lpstr>
      <vt:lpstr>Filtering and Prediction</vt:lpstr>
      <vt:lpstr>More Inference: Smoothing</vt:lpstr>
      <vt:lpstr>More Inference: Most Likely State Sequence</vt:lpstr>
      <vt:lpstr>Histogram Filters</vt:lpstr>
      <vt:lpstr>Issue with HMMs</vt:lpstr>
      <vt:lpstr>Outline</vt:lpstr>
      <vt:lpstr>Particle Filters</vt:lpstr>
      <vt:lpstr>Global Localization with Sonar</vt:lpstr>
      <vt:lpstr>Global Localization with Sonar</vt:lpstr>
      <vt:lpstr>Particle Filter for Robot Localization</vt:lpstr>
      <vt:lpstr>Case Study: Robot Localization</vt:lpstr>
      <vt:lpstr>Example: t=0</vt:lpstr>
      <vt:lpstr>Example: t=1</vt:lpstr>
      <vt:lpstr>Example: t=2</vt:lpstr>
      <vt:lpstr>Features of Particle Filters</vt:lpstr>
      <vt:lpstr>Outline</vt:lpstr>
      <vt:lpstr>Tracking</vt:lpstr>
      <vt:lpstr>Gaussian Distribution</vt:lpstr>
      <vt:lpstr>Quiz</vt:lpstr>
      <vt:lpstr>1D Gaussian Motion Update</vt:lpstr>
      <vt:lpstr>Quiz</vt:lpstr>
      <vt:lpstr>1D Gaussian Sensor Update</vt:lpstr>
      <vt:lpstr>Quiz: How Big is μ?</vt:lpstr>
      <vt:lpstr>Quiz</vt:lpstr>
      <vt:lpstr>Quiz: How Big is σ^2?</vt:lpstr>
      <vt:lpstr>Quiz</vt:lpstr>
      <vt:lpstr>Kalman Filter</vt:lpstr>
      <vt:lpstr>High Dimension</vt:lpstr>
      <vt:lpstr>2D Kalman Filtering Simulation</vt:lpstr>
      <vt:lpstr>Backup</vt:lpstr>
      <vt:lpstr>HMM: Smoothing</vt:lpstr>
      <vt:lpstr>HMM: Smoothing</vt:lpstr>
      <vt:lpstr>HMM: Smoothing</vt:lpstr>
      <vt:lpstr>HMM: Smoothing</vt:lpstr>
      <vt:lpstr>HMM: Smoothing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Wang, Shengquan</cp:lastModifiedBy>
  <cp:revision>1119</cp:revision>
  <cp:lastPrinted>2008-01-09T20:50:56Z</cp:lastPrinted>
  <dcterms:created xsi:type="dcterms:W3CDTF">2010-09-02T17:38:46Z</dcterms:created>
  <dcterms:modified xsi:type="dcterms:W3CDTF">2022-02-15T20:26:34Z</dcterms:modified>
</cp:coreProperties>
</file>